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49" r:id="rId2"/>
  </p:sldMasterIdLst>
  <p:notesMasterIdLst>
    <p:notesMasterId r:id="rId53"/>
  </p:notesMasterIdLst>
  <p:handoutMasterIdLst>
    <p:handoutMasterId r:id="rId54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</p:sldIdLst>
  <p:sldSz cx="13004800" cy="97536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5pPr>
    <a:lvl6pPr marL="2286000" algn="l" defTabSz="457200" rtl="0" eaLnBrk="1" latinLnBrk="0" hangingPunct="1"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6pPr>
    <a:lvl7pPr marL="2743200" algn="l" defTabSz="457200" rtl="0" eaLnBrk="1" latinLnBrk="0" hangingPunct="1"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7pPr>
    <a:lvl8pPr marL="3200400" algn="l" defTabSz="457200" rtl="0" eaLnBrk="1" latinLnBrk="0" hangingPunct="1"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8pPr>
    <a:lvl9pPr marL="3657600" algn="l" defTabSz="457200" rtl="0" eaLnBrk="1" latinLnBrk="0" hangingPunct="1"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7" autoAdjust="0"/>
    <p:restoredTop sz="99194" autoAdjust="0"/>
  </p:normalViewPr>
  <p:slideViewPr>
    <p:cSldViewPr snapToGrid="0" snapToObjects="1">
      <p:cViewPr varScale="1">
        <p:scale>
          <a:sx n="48" d="100"/>
          <a:sy n="48" d="100"/>
        </p:scale>
        <p:origin x="-1416" y="-108"/>
      </p:cViewPr>
      <p:guideLst>
        <p:guide orient="horz" pos="3072"/>
        <p:guide pos="4096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140" d="100"/>
          <a:sy n="140" d="100"/>
        </p:scale>
        <p:origin x="-1848" y="-11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DA4F67-C64F-41C1-909F-5D9EDE57DE91}" type="datetimeFigureOut">
              <a:rPr lang="en-US" smtClean="0"/>
              <a:t>1/5/2016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039709-717B-48F8-8648-1052BD244A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8503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CD4D0B-5A5A-3344-BF09-514C92EA076F}" type="datetimeFigureOut">
              <a:rPr lang="en-US" smtClean="0"/>
              <a:t>1/5/2016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595A5E-6CA0-8742-914D-D9E469423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30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1516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0905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2416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2284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48940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3127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9416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7961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549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2009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5355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8996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8264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4764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5498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94336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56418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03383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65621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68286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02255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8874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43458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09898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94120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63775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42620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48948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24231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92322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55143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39110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5501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907191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5908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4976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98341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539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2599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3884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9245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1393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796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023003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615559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3873500"/>
            <a:ext cx="2616200" cy="58801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3873500"/>
            <a:ext cx="7696200" cy="58801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101246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383220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089274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45374519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05100"/>
            <a:ext cx="5156200" cy="5840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705100"/>
            <a:ext cx="5156200" cy="5840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81675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055350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72063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9789682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5774243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183949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Lucida Grande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42602462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429057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39713"/>
            <a:ext cx="2616200" cy="8305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39713"/>
            <a:ext cx="7696200" cy="8305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438422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013880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7924800"/>
            <a:ext cx="5156200" cy="1828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7924800"/>
            <a:ext cx="5156200" cy="1828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978260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566228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910650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2819874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88538953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>
                <a:sym typeface="Lucida Grande" charset="0"/>
              </a:rPr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1634017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669900"/>
            </a:gs>
            <a:gs pos="100000">
              <a:srgbClr val="FFFF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3873500"/>
            <a:ext cx="10464800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Lucida Grande" charset="0"/>
              </a:rPr>
              <a:t>Click to edit Master title style</a:t>
            </a:r>
            <a:endParaRPr lang="en-US">
              <a:sym typeface="Lucida Grande" charset="0"/>
            </a:endParaRP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7924800"/>
            <a:ext cx="104648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Lucida Grande" charset="0"/>
              </a:rPr>
              <a:t>Click to edit Master text styles</a:t>
            </a:r>
          </a:p>
          <a:p>
            <a:pPr lvl="1"/>
            <a:r>
              <a:rPr lang="en-US" smtClean="0">
                <a:sym typeface="Lucida Grande" charset="0"/>
              </a:rPr>
              <a:t>Second level</a:t>
            </a:r>
          </a:p>
          <a:p>
            <a:pPr lvl="2"/>
            <a:r>
              <a:rPr lang="en-US" smtClean="0">
                <a:sym typeface="Lucida Grande" charset="0"/>
              </a:rPr>
              <a:t>Third level</a:t>
            </a:r>
          </a:p>
          <a:p>
            <a:pPr lvl="3"/>
            <a:r>
              <a:rPr lang="en-US" smtClean="0">
                <a:sym typeface="Lucida Grande" charset="0"/>
              </a:rPr>
              <a:t>Fourth level</a:t>
            </a:r>
          </a:p>
          <a:p>
            <a:pPr lvl="4"/>
            <a:r>
              <a:rPr lang="en-US" smtClean="0">
                <a:sym typeface="Lucida Grande" charset="0"/>
              </a:rPr>
              <a:t>Fifth level</a:t>
            </a:r>
            <a:endParaRPr lang="en-US">
              <a:sym typeface="Lucida Grande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+mj-lt"/>
          <a:ea typeface="MS PGothic" pitchFamily="34" charset="-128"/>
          <a:cs typeface="MS PGothic" charset="0"/>
          <a:sym typeface="Lucida Grande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9pPr>
    </p:titleStyle>
    <p:bodyStyle>
      <a:lvl1pPr marL="342900" indent="-3429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MS PGothic" pitchFamily="34" charset="-128"/>
          <a:cs typeface="MS PGothic" charset="0"/>
          <a:sym typeface="Lucida Grande" charset="0"/>
        </a:defRPr>
      </a:lvl1pPr>
      <a:lvl2pPr marL="241300" indent="2159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MS PGothic" pitchFamily="34" charset="-128"/>
          <a:cs typeface="MS PGothic" charset="0"/>
          <a:sym typeface="Lucida Grande" charset="0"/>
        </a:defRPr>
      </a:lvl2pPr>
      <a:lvl3pPr marL="584200" indent="3302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MS PGothic" pitchFamily="34" charset="-128"/>
          <a:cs typeface="MS PGothic" charset="0"/>
          <a:sym typeface="Lucida Grande" charset="0"/>
        </a:defRPr>
      </a:lvl3pPr>
      <a:lvl4pPr marL="927100" indent="4445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MS PGothic" pitchFamily="34" charset="-128"/>
          <a:cs typeface="MS PGothic" charset="0"/>
          <a:sym typeface="Lucida Grande" charset="0"/>
        </a:defRPr>
      </a:lvl4pPr>
      <a:lvl5pPr marL="1270000" indent="5588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MS PGothic" pitchFamily="34" charset="-128"/>
          <a:cs typeface="MS PGothic" charset="0"/>
          <a:sym typeface="Lucida Grande" charset="0"/>
        </a:defRPr>
      </a:lvl5pPr>
      <a:lvl6pPr marL="17272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+mn-ea"/>
          <a:sym typeface="Lucida Grande" charset="0"/>
        </a:defRPr>
      </a:lvl6pPr>
      <a:lvl7pPr marL="21844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+mn-ea"/>
          <a:sym typeface="Lucida Grande" charset="0"/>
        </a:defRPr>
      </a:lvl7pPr>
      <a:lvl8pPr marL="26416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+mn-ea"/>
          <a:sym typeface="Lucida Grande" charset="0"/>
        </a:defRPr>
      </a:lvl8pPr>
      <a:lvl9pPr marL="30988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+mn-ea"/>
          <a:sym typeface="Lucida Grande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669900"/>
            </a:gs>
            <a:gs pos="100000">
              <a:srgbClr val="FFFF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39713"/>
            <a:ext cx="10464800" cy="246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>
                <a:sym typeface="Lucida Grande" charset="0"/>
              </a:rPr>
              <a:t>Click to edit Master title style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05100"/>
            <a:ext cx="10464800" cy="5840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>
                <a:sym typeface="Lucida Grande" charset="0"/>
              </a:rPr>
              <a:t>Click to edit Master text styles</a:t>
            </a:r>
          </a:p>
          <a:p>
            <a:pPr lvl="1"/>
            <a:r>
              <a:rPr lang="en-US" dirty="0">
                <a:sym typeface="Lucida Grande" charset="0"/>
              </a:rPr>
              <a:t>Second level</a:t>
            </a:r>
          </a:p>
          <a:p>
            <a:pPr lvl="2"/>
            <a:r>
              <a:rPr lang="en-US" dirty="0">
                <a:sym typeface="Lucida Grande" charset="0"/>
              </a:rPr>
              <a:t>Third level</a:t>
            </a:r>
          </a:p>
          <a:p>
            <a:pPr lvl="3"/>
            <a:r>
              <a:rPr lang="en-US" dirty="0">
                <a:sym typeface="Lucida Grande" charset="0"/>
              </a:rPr>
              <a:t>Fourth level</a:t>
            </a:r>
          </a:p>
          <a:p>
            <a:pPr lvl="4"/>
            <a:r>
              <a:rPr lang="en-US" dirty="0">
                <a:sym typeface="Lucida Grande" charset="0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10001"/>
          </a:solidFill>
          <a:latin typeface="Helvetica"/>
          <a:ea typeface="MS PGothic" pitchFamily="34" charset="-128"/>
          <a:cs typeface="Helvetica"/>
          <a:sym typeface="Lucida Grande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9pPr>
    </p:titleStyle>
    <p:bodyStyle>
      <a:lvl1pPr marL="571500" indent="-571500" algn="l" rtl="0" eaLnBrk="0" fontAlgn="base" hangingPunct="0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1pPr>
      <a:lvl2pPr marL="850900" indent="-571500" algn="l" rtl="0" eaLnBrk="0" fontAlgn="base" hangingPunct="0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2pPr>
      <a:lvl3pPr marL="1231900" indent="-571500" algn="l" rtl="0" eaLnBrk="0" fontAlgn="base" hangingPunct="0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3pPr>
      <a:lvl4pPr marL="1612900" indent="-571500" algn="l" rtl="0" eaLnBrk="0" fontAlgn="base" hangingPunct="0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4pPr>
      <a:lvl5pPr marL="1993900" indent="-571500" algn="l" rtl="0" eaLnBrk="0" fontAlgn="base" hangingPunct="0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5pPr>
      <a:lvl6pPr marL="2260600" indent="-381000" algn="l" rtl="0" fontAlgn="base">
        <a:spcBef>
          <a:spcPts val="4200"/>
        </a:spcBef>
        <a:spcAft>
          <a:spcPct val="0"/>
        </a:spcAft>
        <a:buClr>
          <a:srgbClr val="FEFFFE"/>
        </a:buClr>
        <a:buSzPct val="100000"/>
        <a:buFont typeface="Lucida Grande" charset="0"/>
        <a:buChar char="•"/>
        <a:defRPr sz="3800">
          <a:solidFill>
            <a:schemeClr val="tx1"/>
          </a:solidFill>
          <a:latin typeface="+mn-lt"/>
          <a:ea typeface="+mn-ea"/>
          <a:sym typeface="Lucida Grande" charset="0"/>
        </a:defRPr>
      </a:lvl6pPr>
      <a:lvl7pPr marL="2717800" indent="-381000" algn="l" rtl="0" fontAlgn="base">
        <a:spcBef>
          <a:spcPts val="4200"/>
        </a:spcBef>
        <a:spcAft>
          <a:spcPct val="0"/>
        </a:spcAft>
        <a:buClr>
          <a:srgbClr val="FEFFFE"/>
        </a:buClr>
        <a:buSzPct val="100000"/>
        <a:buFont typeface="Lucida Grande" charset="0"/>
        <a:buChar char="•"/>
        <a:defRPr sz="3800">
          <a:solidFill>
            <a:schemeClr val="tx1"/>
          </a:solidFill>
          <a:latin typeface="+mn-lt"/>
          <a:ea typeface="+mn-ea"/>
          <a:sym typeface="Lucida Grande" charset="0"/>
        </a:defRPr>
      </a:lvl7pPr>
      <a:lvl8pPr marL="3175000" indent="-381000" algn="l" rtl="0" fontAlgn="base">
        <a:spcBef>
          <a:spcPts val="4200"/>
        </a:spcBef>
        <a:spcAft>
          <a:spcPct val="0"/>
        </a:spcAft>
        <a:buClr>
          <a:srgbClr val="FEFFFE"/>
        </a:buClr>
        <a:buSzPct val="100000"/>
        <a:buFont typeface="Lucida Grande" charset="0"/>
        <a:buChar char="•"/>
        <a:defRPr sz="3800">
          <a:solidFill>
            <a:schemeClr val="tx1"/>
          </a:solidFill>
          <a:latin typeface="+mn-lt"/>
          <a:ea typeface="+mn-ea"/>
          <a:sym typeface="Lucida Grande" charset="0"/>
        </a:defRPr>
      </a:lvl8pPr>
      <a:lvl9pPr marL="3632200" indent="-381000" algn="l" rtl="0" fontAlgn="base">
        <a:spcBef>
          <a:spcPts val="4200"/>
        </a:spcBef>
        <a:spcAft>
          <a:spcPct val="0"/>
        </a:spcAft>
        <a:buClr>
          <a:srgbClr val="FEFFFE"/>
        </a:buClr>
        <a:buSzPct val="100000"/>
        <a:buFont typeface="Lucida Grande" charset="0"/>
        <a:buChar char="•"/>
        <a:defRPr sz="3800">
          <a:solidFill>
            <a:schemeClr val="tx1"/>
          </a:solidFill>
          <a:latin typeface="+mn-lt"/>
          <a:ea typeface="+mn-ea"/>
          <a:sym typeface="Lucida Grande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0" y="3505200"/>
            <a:ext cx="13004800" cy="1524000"/>
          </a:xfrm>
          <a:prstGeom prst="rect">
            <a:avLst/>
          </a:prstGeom>
          <a:solidFill>
            <a:srgbClr val="66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0800" tIns="50800" rIns="50800" bIns="50800"/>
          <a:lstStyle/>
          <a:p>
            <a:pPr algn="ctr"/>
            <a:r>
              <a:rPr lang="en-US" sz="4400" b="1" dirty="0">
                <a:solidFill>
                  <a:srgbClr val="010001"/>
                </a:solidFill>
                <a:latin typeface="Helvetica" charset="0"/>
              </a:rPr>
              <a:t>Chapter </a:t>
            </a:r>
            <a:r>
              <a:rPr lang="en-US" sz="4400" b="1" dirty="0" smtClean="0">
                <a:solidFill>
                  <a:srgbClr val="010001"/>
                </a:solidFill>
                <a:latin typeface="Helvetica" charset="0"/>
              </a:rPr>
              <a:t>8</a:t>
            </a:r>
            <a:endParaRPr lang="en-US" sz="4400" b="1" dirty="0">
              <a:solidFill>
                <a:srgbClr val="010001"/>
              </a:solidFill>
              <a:latin typeface="Helvetica" charset="0"/>
            </a:endParaRPr>
          </a:p>
          <a:p>
            <a:pPr algn="ctr"/>
            <a:r>
              <a:rPr lang="en-US" sz="4400" b="1" dirty="0" smtClean="0">
                <a:solidFill>
                  <a:srgbClr val="010001"/>
                </a:solidFill>
                <a:latin typeface="Helvetica" charset="0"/>
              </a:rPr>
              <a:t>Earth Systems</a:t>
            </a:r>
            <a:endParaRPr lang="en-US" sz="4400" b="1" dirty="0">
              <a:solidFill>
                <a:srgbClr val="010001"/>
              </a:solidFill>
              <a:latin typeface="Helvetica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8800" y="8686800"/>
            <a:ext cx="548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Friedland</a:t>
            </a:r>
            <a:r>
              <a:rPr lang="en-US" dirty="0">
                <a:solidFill>
                  <a:schemeClr val="bg1"/>
                </a:solidFill>
              </a:rPr>
              <a:t> and </a:t>
            </a:r>
            <a:r>
              <a:rPr lang="en-US" dirty="0" err="1">
                <a:solidFill>
                  <a:schemeClr val="bg1"/>
                </a:solidFill>
              </a:rPr>
              <a:t>Relyea</a:t>
            </a:r>
            <a:r>
              <a:rPr lang="en-US" dirty="0">
                <a:solidFill>
                  <a:schemeClr val="bg1"/>
                </a:solidFill>
              </a:rPr>
              <a:t> Environmental Science for AP</a:t>
            </a:r>
            <a:r>
              <a:rPr lang="en-US" baseline="30000" dirty="0">
                <a:solidFill>
                  <a:schemeClr val="bg1"/>
                </a:solidFill>
              </a:rPr>
              <a:t>®</a:t>
            </a:r>
            <a:r>
              <a:rPr lang="en-US" dirty="0">
                <a:solidFill>
                  <a:schemeClr val="bg1"/>
                </a:solidFill>
              </a:rPr>
              <a:t>, second </a:t>
            </a:r>
            <a:r>
              <a:rPr lang="en-US">
                <a:solidFill>
                  <a:schemeClr val="bg1"/>
                </a:solidFill>
              </a:rPr>
              <a:t>edition ©2015 </a:t>
            </a:r>
            <a:r>
              <a:rPr lang="en-US" dirty="0">
                <a:solidFill>
                  <a:schemeClr val="bg1"/>
                </a:solidFill>
              </a:rPr>
              <a:t>W.H. Freeman and Company/BFW </a:t>
            </a:r>
          </a:p>
        </p:txBody>
      </p:sp>
      <p:sp>
        <p:nvSpPr>
          <p:cNvPr id="6" name="Rectangle 5"/>
          <p:cNvSpPr/>
          <p:nvPr/>
        </p:nvSpPr>
        <p:spPr>
          <a:xfrm>
            <a:off x="2235200" y="9296400"/>
            <a:ext cx="977900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</a:rPr>
              <a:t>AP</a:t>
            </a:r>
            <a:r>
              <a:rPr lang="en-US" sz="900" baseline="30000" dirty="0">
                <a:solidFill>
                  <a:schemeClr val="bg1"/>
                </a:solidFill>
              </a:rPr>
              <a:t>® </a:t>
            </a:r>
            <a:r>
              <a:rPr lang="en-US" sz="900" dirty="0">
                <a:solidFill>
                  <a:schemeClr val="bg1"/>
                </a:solidFill>
              </a:rPr>
              <a:t>is a trademark registered and/or owned by the College </a:t>
            </a:r>
            <a:r>
              <a:rPr lang="en-US" sz="900" dirty="0" smtClean="0">
                <a:solidFill>
                  <a:schemeClr val="bg1"/>
                </a:solidFill>
              </a:rPr>
              <a:t>Board</a:t>
            </a:r>
            <a:r>
              <a:rPr lang="en-US" sz="900" baseline="30000" dirty="0">
                <a:solidFill>
                  <a:schemeClr val="bg1"/>
                </a:solidFill>
              </a:rPr>
              <a:t>®</a:t>
            </a:r>
            <a:r>
              <a:rPr lang="en-US" sz="900" dirty="0" smtClean="0">
                <a:solidFill>
                  <a:schemeClr val="bg1"/>
                </a:solidFill>
              </a:rPr>
              <a:t>, </a:t>
            </a:r>
            <a:r>
              <a:rPr lang="en-US" sz="900" dirty="0">
                <a:solidFill>
                  <a:schemeClr val="bg1"/>
                </a:solidFill>
              </a:rPr>
              <a:t>which was not involved in the production of, and does not endorse, this product.</a:t>
            </a:r>
            <a:endParaRPr lang="en-US" sz="9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0585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70000" y="-83560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Plate Movement</a:t>
            </a:r>
            <a:br>
              <a:rPr lang="en-US" dirty="0"/>
            </a:b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00740"/>
            <a:ext cx="13004800" cy="697818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6710" y="8360660"/>
            <a:ext cx="13004800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Convection and </a:t>
            </a:r>
            <a:r>
              <a:rPr lang="en-US" sz="2400" b="1" dirty="0" smtClean="0">
                <a:solidFill>
                  <a:srgbClr val="010001"/>
                </a:solidFill>
                <a:latin typeface="Arial"/>
                <a:cs typeface="Arial"/>
              </a:rPr>
              <a:t>plate movement</a:t>
            </a:r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.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______________ in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the mantle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causes oceanic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plates to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______________ ____________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as new rock rises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to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the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surface at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spreading zones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. Where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oceanic and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continental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plate margins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come together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, older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oceanic crust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is </a:t>
            </a:r>
            <a:r>
              <a:rPr lang="en-US" sz="2400" dirty="0" err="1" smtClean="0">
                <a:solidFill>
                  <a:srgbClr val="010001"/>
                </a:solidFill>
                <a:latin typeface="Arial"/>
                <a:cs typeface="Arial"/>
              </a:rPr>
              <a:t>subducted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899737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 </a:t>
            </a:r>
            <a:br>
              <a:rPr lang="en-US" dirty="0"/>
            </a:br>
            <a:r>
              <a:rPr lang="en-US" dirty="0"/>
              <a:t>Consequences of Plate Movement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Subduction</a:t>
            </a:r>
            <a:r>
              <a:rPr lang="en-US" dirty="0"/>
              <a:t> </a:t>
            </a:r>
            <a:r>
              <a:rPr lang="en-US" dirty="0" smtClean="0"/>
              <a:t>–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dirty="0" smtClean="0"/>
              <a:t>Volcano</a:t>
            </a:r>
            <a:r>
              <a:rPr lang="en-US" dirty="0"/>
              <a:t> </a:t>
            </a:r>
            <a:r>
              <a:rPr lang="en-US" dirty="0" smtClean="0"/>
              <a:t>-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05913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Consequences of Plate Movement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790" y="2055588"/>
            <a:ext cx="8097404" cy="686867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548362" y="2055588"/>
            <a:ext cx="4351991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10001"/>
                </a:solidFill>
                <a:latin typeface="Arial"/>
                <a:cs typeface="Arial"/>
              </a:rPr>
              <a:t>Plate movement </a:t>
            </a:r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over a hot</a:t>
            </a:r>
          </a:p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spot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. The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____________ _____________ were formed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by volcanic eruptions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as the __________ ___________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traveled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over a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geologic hot spot. The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chain of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inactive volcanoes to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the northwest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of Hawaii shows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that those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locations used to be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over the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hot spot. Numbers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indicate how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long ago each area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was located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over the hot spot (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in millions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of years).</a:t>
            </a:r>
          </a:p>
        </p:txBody>
      </p:sp>
    </p:spTree>
    <p:extLst>
      <p:ext uri="{BB962C8B-B14F-4D97-AF65-F5344CB8AC3E}">
        <p14:creationId xmlns:p14="http://schemas.microsoft.com/office/powerpoint/2010/main" val="42026917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55881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Types of Plate Contact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___________ _________ ___________ -  </a:t>
            </a:r>
            <a:r>
              <a:rPr lang="en-US" dirty="0" smtClean="0"/>
              <a:t>An </a:t>
            </a:r>
            <a:r>
              <a:rPr lang="en-US" dirty="0"/>
              <a:t>area beneath the </a:t>
            </a:r>
            <a:r>
              <a:rPr lang="en-US" dirty="0" smtClean="0"/>
              <a:t>ocean where </a:t>
            </a:r>
            <a:r>
              <a:rPr lang="en-US" dirty="0"/>
              <a:t>tectonic plates move away from each other.</a:t>
            </a:r>
          </a:p>
          <a:p>
            <a:r>
              <a:rPr lang="en-US" b="1" dirty="0" smtClean="0"/>
              <a:t>___________ _____________  </a:t>
            </a:r>
            <a:r>
              <a:rPr lang="en-US" dirty="0" smtClean="0"/>
              <a:t>The </a:t>
            </a:r>
            <a:r>
              <a:rPr lang="en-US" dirty="0"/>
              <a:t>formation of new </a:t>
            </a:r>
            <a:r>
              <a:rPr lang="en-US" dirty="0" smtClean="0"/>
              <a:t>ocean crust </a:t>
            </a:r>
            <a:r>
              <a:rPr lang="en-US" dirty="0"/>
              <a:t>as a result of magma pushing upward </a:t>
            </a:r>
            <a:r>
              <a:rPr lang="en-US" dirty="0" smtClean="0"/>
              <a:t>and outward </a:t>
            </a:r>
            <a:r>
              <a:rPr lang="en-US" dirty="0"/>
              <a:t>from Earth’s mantle to the surface</a:t>
            </a:r>
            <a:r>
              <a:rPr lang="en-US" dirty="0" smtClean="0"/>
              <a:t>.</a:t>
            </a:r>
          </a:p>
          <a:p>
            <a:r>
              <a:rPr lang="en-US" b="1" dirty="0" smtClean="0"/>
              <a:t>___________ _________ ________  </a:t>
            </a:r>
            <a:r>
              <a:rPr lang="en-US" dirty="0" smtClean="0"/>
              <a:t>An </a:t>
            </a:r>
            <a:r>
              <a:rPr lang="en-US" dirty="0"/>
              <a:t>area where </a:t>
            </a:r>
            <a:r>
              <a:rPr lang="en-US" dirty="0" smtClean="0"/>
              <a:t>plates move </a:t>
            </a:r>
            <a:r>
              <a:rPr lang="en-US" dirty="0"/>
              <a:t>toward one another and collide.</a:t>
            </a:r>
          </a:p>
          <a:p>
            <a:r>
              <a:rPr lang="en-US" b="1" smtClean="0"/>
              <a:t>_________ _______ ________  </a:t>
            </a:r>
            <a:r>
              <a:rPr lang="en-US" dirty="0" smtClean="0"/>
              <a:t>An </a:t>
            </a:r>
            <a:r>
              <a:rPr lang="en-US" dirty="0"/>
              <a:t>area where </a:t>
            </a:r>
            <a:r>
              <a:rPr lang="en-US" dirty="0" smtClean="0"/>
              <a:t>tectonic plates </a:t>
            </a:r>
            <a:r>
              <a:rPr lang="en-US" dirty="0"/>
              <a:t>move sideways past each other.</a:t>
            </a:r>
          </a:p>
        </p:txBody>
      </p:sp>
    </p:spTree>
    <p:extLst>
      <p:ext uri="{BB962C8B-B14F-4D97-AF65-F5344CB8AC3E}">
        <p14:creationId xmlns:p14="http://schemas.microsoft.com/office/powerpoint/2010/main" val="16165269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361922"/>
            <a:ext cx="10464800" cy="2465387"/>
          </a:xfrm>
        </p:spPr>
        <p:txBody>
          <a:bodyPr/>
          <a:lstStyle/>
          <a:p>
            <a:pPr algn="l"/>
            <a:r>
              <a:rPr lang="en-US" dirty="0" smtClean="0"/>
              <a:t>Types of Plate Contact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00" y="1574649"/>
            <a:ext cx="4680177" cy="817895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318586" y="2564895"/>
            <a:ext cx="6502400" cy="31085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b="1" dirty="0">
                <a:solidFill>
                  <a:srgbClr val="010001"/>
                </a:solidFill>
                <a:latin typeface="Arial"/>
                <a:cs typeface="Arial"/>
              </a:rPr>
              <a:t>Types of plate boundaries. </a:t>
            </a:r>
            <a:endParaRPr lang="en-US" sz="2800" b="1" dirty="0" smtClean="0">
              <a:solidFill>
                <a:srgbClr val="010001"/>
              </a:solidFill>
              <a:latin typeface="Arial"/>
              <a:cs typeface="Arial"/>
            </a:endParaRPr>
          </a:p>
          <a:p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(a) At _________  _________ boundaries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, plates move apart. (b)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At_____________ __________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boundaries,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plates collide.</a:t>
            </a:r>
          </a:p>
          <a:p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(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c) At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__________ _______boundaries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, plates slide past each other.</a:t>
            </a:r>
          </a:p>
        </p:txBody>
      </p:sp>
    </p:spTree>
    <p:extLst>
      <p:ext uri="{BB962C8B-B14F-4D97-AF65-F5344CB8AC3E}">
        <p14:creationId xmlns:p14="http://schemas.microsoft.com/office/powerpoint/2010/main" val="23345579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Types of Plate Contact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2554692"/>
            <a:ext cx="10464800" cy="5840413"/>
          </a:xfrm>
        </p:spPr>
        <p:txBody>
          <a:bodyPr/>
          <a:lstStyle/>
          <a:p>
            <a:r>
              <a:rPr lang="en-US" b="1" dirty="0" smtClean="0"/>
              <a:t>Fault</a:t>
            </a:r>
            <a:r>
              <a:rPr lang="en-US" dirty="0"/>
              <a:t> </a:t>
            </a:r>
            <a:r>
              <a:rPr lang="en-US" dirty="0" smtClean="0"/>
              <a:t>– 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dirty="0"/>
              <a:t>Seismic </a:t>
            </a:r>
            <a:r>
              <a:rPr lang="en-US" b="1" dirty="0" smtClean="0"/>
              <a:t>activity</a:t>
            </a:r>
            <a:r>
              <a:rPr lang="en-US" dirty="0"/>
              <a:t> </a:t>
            </a:r>
            <a:r>
              <a:rPr lang="en-US" dirty="0" smtClean="0"/>
              <a:t>– 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dirty="0"/>
              <a:t>Fault </a:t>
            </a:r>
            <a:r>
              <a:rPr lang="en-US" b="1" dirty="0" smtClean="0"/>
              <a:t>zone -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5236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Faults, Earthquakes, and Volcanoes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3273308"/>
            <a:ext cx="10464800" cy="5840413"/>
          </a:xfrm>
        </p:spPr>
        <p:txBody>
          <a:bodyPr/>
          <a:lstStyle/>
          <a:p>
            <a:r>
              <a:rPr lang="en-US" sz="3200" b="1" dirty="0" smtClean="0"/>
              <a:t>_______________ -</a:t>
            </a:r>
            <a:r>
              <a:rPr lang="en-US" sz="3200" dirty="0" smtClean="0"/>
              <a:t>  The </a:t>
            </a:r>
            <a:r>
              <a:rPr lang="en-US" sz="3200" dirty="0"/>
              <a:t>sudden movement of Earth’s </a:t>
            </a:r>
            <a:r>
              <a:rPr lang="en-US" sz="3200" dirty="0" smtClean="0"/>
              <a:t>crust caused </a:t>
            </a:r>
            <a:r>
              <a:rPr lang="en-US" sz="3200" dirty="0"/>
              <a:t>by a release of potential energy along </a:t>
            </a:r>
            <a:r>
              <a:rPr lang="en-US" sz="3200" dirty="0" smtClean="0"/>
              <a:t>a geologic </a:t>
            </a:r>
            <a:r>
              <a:rPr lang="en-US" sz="3200" dirty="0"/>
              <a:t>fault and usually causing a vibration </a:t>
            </a:r>
            <a:r>
              <a:rPr lang="en-US" sz="3200" dirty="0" smtClean="0"/>
              <a:t>or trembling at Earth’s surface.</a:t>
            </a:r>
          </a:p>
          <a:p>
            <a:r>
              <a:rPr lang="en-US" sz="3200" b="1" dirty="0" smtClean="0"/>
              <a:t>_______________ -</a:t>
            </a:r>
            <a:r>
              <a:rPr lang="en-US" sz="3200" dirty="0" smtClean="0"/>
              <a:t> </a:t>
            </a:r>
            <a:r>
              <a:rPr lang="en-US" sz="3200" dirty="0"/>
              <a:t>The exact point on the surface of </a:t>
            </a:r>
            <a:r>
              <a:rPr lang="en-US" sz="3200" dirty="0" smtClean="0"/>
              <a:t>Earth directly </a:t>
            </a:r>
            <a:r>
              <a:rPr lang="en-US" sz="3200" dirty="0"/>
              <a:t>above the location where rock ruptures </a:t>
            </a:r>
            <a:r>
              <a:rPr lang="en-US" sz="3200" dirty="0" smtClean="0"/>
              <a:t>during an </a:t>
            </a:r>
            <a:r>
              <a:rPr lang="en-US" sz="3200" dirty="0"/>
              <a:t>earthquake.</a:t>
            </a:r>
          </a:p>
          <a:p>
            <a:r>
              <a:rPr lang="en-US" sz="3200" b="1" dirty="0" smtClean="0"/>
              <a:t>__________ ___________ - </a:t>
            </a:r>
            <a:r>
              <a:rPr lang="en-US" sz="3200" dirty="0"/>
              <a:t>A scale that measures the </a:t>
            </a:r>
            <a:r>
              <a:rPr lang="en-US" sz="3200" dirty="0" smtClean="0"/>
              <a:t>largest ground </a:t>
            </a:r>
            <a:r>
              <a:rPr lang="en-US" sz="3200" dirty="0"/>
              <a:t>movement that occurs during an earthquake</a:t>
            </a:r>
            <a:r>
              <a:rPr lang="en-US" sz="3200" dirty="0" smtClean="0"/>
              <a:t>.</a:t>
            </a:r>
          </a:p>
          <a:p>
            <a:pPr lvl="0"/>
            <a:r>
              <a:rPr lang="en-US" sz="3200" dirty="0"/>
              <a:t>The Richter scale increases by a factor of 10, so an earthquake of 7 is 10 times greater than an earthquake of 6.  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871674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Faults, Earthquakes, and Volcanoes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00" y="1785510"/>
            <a:ext cx="8682820" cy="635328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17234" y="8280433"/>
            <a:ext cx="123155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Locations of earthquakes and volcanoes.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“______  ____   _______”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circles the Pacific Ocean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along plate boundaries. Other zones of seismic and volcanic activity, including hot spots, are also shown on this map.</a:t>
            </a:r>
          </a:p>
        </p:txBody>
      </p:sp>
    </p:spTree>
    <p:extLst>
      <p:ext uri="{BB962C8B-B14F-4D97-AF65-F5344CB8AC3E}">
        <p14:creationId xmlns:p14="http://schemas.microsoft.com/office/powerpoint/2010/main" val="18172575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The rock cycle recycles scarce minerals and elements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______ ________ -  </a:t>
            </a:r>
            <a:r>
              <a:rPr lang="en-US" dirty="0" smtClean="0"/>
              <a:t>The </a:t>
            </a:r>
            <a:r>
              <a:rPr lang="en-US" dirty="0"/>
              <a:t>geologic cycle governing the </a:t>
            </a:r>
            <a:r>
              <a:rPr lang="en-US" dirty="0" smtClean="0"/>
              <a:t>constant formation</a:t>
            </a:r>
            <a:r>
              <a:rPr lang="en-US" dirty="0"/>
              <a:t>, alteration, and destruction of rock </a:t>
            </a:r>
            <a:r>
              <a:rPr lang="en-US" dirty="0" smtClean="0"/>
              <a:t>material that </a:t>
            </a:r>
            <a:r>
              <a:rPr lang="en-US" dirty="0"/>
              <a:t>results from tectonics, weathering, and erosion</a:t>
            </a:r>
            <a:r>
              <a:rPr lang="en-US" dirty="0" smtClean="0"/>
              <a:t>, among </a:t>
            </a:r>
            <a:r>
              <a:rPr lang="en-US" dirty="0"/>
              <a:t>other processes</a:t>
            </a:r>
            <a:r>
              <a:rPr lang="en-US" dirty="0" smtClean="0"/>
              <a:t>.</a:t>
            </a:r>
          </a:p>
          <a:p>
            <a:r>
              <a:rPr lang="en-US" dirty="0"/>
              <a:t>The rock cycle is the </a:t>
            </a:r>
            <a:r>
              <a:rPr lang="en-US" dirty="0" smtClean="0"/>
              <a:t>_________ </a:t>
            </a:r>
            <a:r>
              <a:rPr lang="en-US" dirty="0"/>
              <a:t>of all Earth's cycles.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14413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The Rock Cycle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 </a:t>
            </a:r>
          </a:p>
          <a:p>
            <a:pPr marL="0" indent="0">
              <a:buNone/>
            </a:pPr>
            <a:r>
              <a:rPr lang="en-US" dirty="0"/>
              <a:t>There are three major ways in which rocks at Earth's surface can form. This leads to three types of rock</a:t>
            </a:r>
            <a:r>
              <a:rPr lang="en-US" dirty="0" smtClean="0"/>
              <a:t>:</a:t>
            </a:r>
            <a:r>
              <a:rPr lang="en-US" dirty="0"/>
              <a:t> </a:t>
            </a:r>
          </a:p>
          <a:p>
            <a:pPr lvl="0"/>
            <a:r>
              <a:rPr lang="en-US" dirty="0"/>
              <a:t>Directly from </a:t>
            </a:r>
            <a:r>
              <a:rPr lang="en-US" dirty="0" smtClean="0"/>
              <a:t>_______ _______ </a:t>
            </a:r>
            <a:r>
              <a:rPr lang="en-US" dirty="0"/>
              <a:t>(igneous</a:t>
            </a:r>
            <a:r>
              <a:rPr lang="en-US" dirty="0" smtClean="0"/>
              <a:t>)</a:t>
            </a:r>
            <a:r>
              <a:rPr lang="en-US" dirty="0"/>
              <a:t> </a:t>
            </a:r>
          </a:p>
          <a:p>
            <a:pPr lvl="0"/>
            <a:r>
              <a:rPr lang="en-US" dirty="0"/>
              <a:t>Compression of </a:t>
            </a:r>
            <a:r>
              <a:rPr lang="en-US" dirty="0" smtClean="0"/>
              <a:t>____________ </a:t>
            </a:r>
            <a:r>
              <a:rPr lang="en-US" dirty="0"/>
              <a:t>(sedimentary</a:t>
            </a:r>
            <a:r>
              <a:rPr lang="en-US" dirty="0" smtClean="0"/>
              <a:t>)</a:t>
            </a:r>
            <a:endParaRPr lang="en-US" dirty="0"/>
          </a:p>
          <a:p>
            <a:pPr lvl="0"/>
            <a:r>
              <a:rPr lang="en-US" dirty="0"/>
              <a:t>Exposure to high </a:t>
            </a:r>
            <a:r>
              <a:rPr lang="en-US" dirty="0" smtClean="0"/>
              <a:t>_____________ and _____________ </a:t>
            </a:r>
            <a:r>
              <a:rPr lang="en-US" dirty="0"/>
              <a:t>(metamorphic</a:t>
            </a:r>
            <a:r>
              <a:rPr lang="en-US" dirty="0" smtClean="0"/>
              <a:t>)</a:t>
            </a:r>
          </a:p>
          <a:p>
            <a:pPr marL="0" lv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1309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Module 24 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Mineral </a:t>
            </a:r>
            <a:r>
              <a:rPr lang="en-US" dirty="0"/>
              <a:t>Resources and Geology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After reading this module you should be able to</a:t>
            </a:r>
          </a:p>
          <a:p>
            <a:r>
              <a:rPr lang="en-US" dirty="0" smtClean="0"/>
              <a:t>describe </a:t>
            </a:r>
            <a:r>
              <a:rPr lang="en-US" dirty="0"/>
              <a:t>the formation of Earth and </a:t>
            </a:r>
            <a:r>
              <a:rPr lang="en-US" dirty="0" smtClean="0"/>
              <a:t>the distribution </a:t>
            </a:r>
            <a:r>
              <a:rPr lang="en-US" dirty="0"/>
              <a:t>of critical elements on Earth.</a:t>
            </a:r>
          </a:p>
          <a:p>
            <a:r>
              <a:rPr lang="en-US" dirty="0" smtClean="0"/>
              <a:t>define </a:t>
            </a:r>
            <a:r>
              <a:rPr lang="en-US" dirty="0"/>
              <a:t>the theory of plate tectonics and discuss its relevance to the study of </a:t>
            </a:r>
            <a:r>
              <a:rPr lang="en-US" dirty="0" smtClean="0"/>
              <a:t>the environment</a:t>
            </a:r>
            <a:r>
              <a:rPr lang="en-US" dirty="0"/>
              <a:t>.</a:t>
            </a:r>
          </a:p>
          <a:p>
            <a:r>
              <a:rPr lang="en-US" dirty="0" smtClean="0"/>
              <a:t>describe </a:t>
            </a:r>
            <a:r>
              <a:rPr lang="en-US" dirty="0"/>
              <a:t>the rock cycle and discuss its importance in environmental science.</a:t>
            </a:r>
          </a:p>
        </p:txBody>
      </p:sp>
    </p:spTree>
    <p:extLst>
      <p:ext uri="{BB962C8B-B14F-4D97-AF65-F5344CB8AC3E}">
        <p14:creationId xmlns:p14="http://schemas.microsoft.com/office/powerpoint/2010/main" val="29060873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103507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The Rock Cycle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00" y="1333489"/>
            <a:ext cx="8842700" cy="647026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7814608"/>
            <a:ext cx="13004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The rock cycle.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The rock cycle slowly but continuously forms new rock and breaks down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old rock. Three types of rock are created in the rock cycle: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________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rock is formed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from magma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;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_____________ rock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is formed by the compression of sedimentary materials; and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_____________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rock is created when rocks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are subjected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to high temperatures and pressures.</a:t>
            </a:r>
          </a:p>
        </p:txBody>
      </p:sp>
    </p:spTree>
    <p:extLst>
      <p:ext uri="{BB962C8B-B14F-4D97-AF65-F5344CB8AC3E}">
        <p14:creationId xmlns:p14="http://schemas.microsoft.com/office/powerpoint/2010/main" val="23926125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Igneous Rocks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2773325"/>
            <a:ext cx="10464800" cy="5840413"/>
          </a:xfrm>
        </p:spPr>
        <p:txBody>
          <a:bodyPr/>
          <a:lstStyle/>
          <a:p>
            <a:r>
              <a:rPr lang="en-US" b="1" dirty="0" smtClean="0"/>
              <a:t>__________  ________ -  </a:t>
            </a:r>
            <a:r>
              <a:rPr lang="en-US" dirty="0" smtClean="0"/>
              <a:t>Rock </a:t>
            </a:r>
            <a:r>
              <a:rPr lang="en-US" dirty="0"/>
              <a:t>formed directly from magma</a:t>
            </a:r>
            <a:r>
              <a:rPr lang="en-US" dirty="0" smtClean="0"/>
              <a:t>.</a:t>
            </a:r>
          </a:p>
          <a:p>
            <a:r>
              <a:rPr lang="en-US" b="1" dirty="0" smtClean="0"/>
              <a:t>___________ _________ _______ -  </a:t>
            </a:r>
            <a:r>
              <a:rPr lang="en-US" dirty="0" smtClean="0"/>
              <a:t>Igneous </a:t>
            </a:r>
            <a:r>
              <a:rPr lang="en-US" dirty="0"/>
              <a:t>rock that forms </a:t>
            </a:r>
            <a:r>
              <a:rPr lang="en-US" dirty="0" smtClean="0"/>
              <a:t>when magma </a:t>
            </a:r>
            <a:r>
              <a:rPr lang="en-US" dirty="0"/>
              <a:t>rises up and cools in a place underground.</a:t>
            </a:r>
          </a:p>
          <a:p>
            <a:r>
              <a:rPr lang="en-US" b="1" dirty="0" smtClean="0"/>
              <a:t>___________ __________ ______ -</a:t>
            </a:r>
            <a:r>
              <a:rPr lang="en-US" dirty="0" smtClean="0"/>
              <a:t>  Rock </a:t>
            </a:r>
            <a:r>
              <a:rPr lang="en-US" dirty="0"/>
              <a:t>that forms when </a:t>
            </a:r>
            <a:r>
              <a:rPr lang="en-US" dirty="0" smtClean="0"/>
              <a:t>magma cools </a:t>
            </a:r>
            <a:r>
              <a:rPr lang="en-US" dirty="0"/>
              <a:t>above the surface of Earth.</a:t>
            </a:r>
          </a:p>
          <a:p>
            <a:r>
              <a:rPr lang="en-US" b="1" dirty="0" smtClean="0"/>
              <a:t>___________ -</a:t>
            </a:r>
            <a:r>
              <a:rPr lang="en-US" dirty="0" smtClean="0"/>
              <a:t>  In </a:t>
            </a:r>
            <a:r>
              <a:rPr lang="en-US" dirty="0"/>
              <a:t>geology, a crack that occurs in rock </a:t>
            </a:r>
            <a:r>
              <a:rPr lang="en-US" dirty="0" smtClean="0"/>
              <a:t>as it </a:t>
            </a:r>
            <a:r>
              <a:rPr lang="en-US" dirty="0"/>
              <a:t>cools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1110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Sedimentary Rock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Sedimentary rock </a:t>
            </a:r>
            <a:r>
              <a:rPr lang="en-US" b="1" dirty="0" smtClean="0"/>
              <a:t> </a:t>
            </a:r>
            <a:r>
              <a:rPr lang="en-US" dirty="0" smtClean="0"/>
              <a:t>Rock </a:t>
            </a:r>
            <a:r>
              <a:rPr lang="en-US" dirty="0"/>
              <a:t>that forms when </a:t>
            </a:r>
            <a:r>
              <a:rPr lang="en-US" dirty="0" smtClean="0"/>
              <a:t>sediments such </a:t>
            </a:r>
            <a:r>
              <a:rPr lang="en-US" dirty="0"/>
              <a:t>as </a:t>
            </a:r>
            <a:r>
              <a:rPr lang="en-US" dirty="0" smtClean="0"/>
              <a:t>______, _________, </a:t>
            </a:r>
            <a:r>
              <a:rPr lang="en-US" dirty="0"/>
              <a:t>or </a:t>
            </a:r>
            <a:r>
              <a:rPr lang="en-US" dirty="0" smtClean="0"/>
              <a:t>__________ </a:t>
            </a:r>
            <a:r>
              <a:rPr lang="en-US" dirty="0"/>
              <a:t>are compressed </a:t>
            </a:r>
            <a:r>
              <a:rPr lang="en-US" dirty="0" smtClean="0"/>
              <a:t>by overlying </a:t>
            </a:r>
            <a:r>
              <a:rPr lang="en-US" dirty="0"/>
              <a:t>sediments</a:t>
            </a:r>
            <a:r>
              <a:rPr lang="en-US" dirty="0" smtClean="0"/>
              <a:t>.</a:t>
            </a:r>
          </a:p>
          <a:p>
            <a:pPr lvl="0"/>
            <a:r>
              <a:rPr lang="en-US" dirty="0"/>
              <a:t>Sedimentary rocks hold the fossil record that provides a window into our past.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85013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Metamorphic Rocks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Metamorphic rock </a:t>
            </a:r>
            <a:r>
              <a:rPr lang="en-US" b="1" dirty="0" smtClean="0"/>
              <a:t> </a:t>
            </a:r>
            <a:r>
              <a:rPr lang="en-US" dirty="0" smtClean="0"/>
              <a:t>Rock </a:t>
            </a:r>
            <a:r>
              <a:rPr lang="en-US" dirty="0"/>
              <a:t>that forms when </a:t>
            </a:r>
            <a:r>
              <a:rPr lang="en-US" dirty="0" smtClean="0"/>
              <a:t>sedimentary rock</a:t>
            </a:r>
            <a:r>
              <a:rPr lang="en-US" dirty="0"/>
              <a:t>, igneous rock, or other metamorphic rock </a:t>
            </a:r>
            <a:r>
              <a:rPr lang="en-US" dirty="0" smtClean="0"/>
              <a:t>is subjected </a:t>
            </a:r>
            <a:r>
              <a:rPr lang="en-US" dirty="0"/>
              <a:t>to high </a:t>
            </a:r>
            <a:r>
              <a:rPr lang="en-US" dirty="0" smtClean="0"/>
              <a:t>_____________ </a:t>
            </a:r>
            <a:r>
              <a:rPr lang="en-US" dirty="0"/>
              <a:t>and </a:t>
            </a:r>
            <a:r>
              <a:rPr lang="en-US" dirty="0" smtClean="0"/>
              <a:t>_____________.</a:t>
            </a:r>
          </a:p>
          <a:p>
            <a:pPr lvl="0"/>
            <a:r>
              <a:rPr lang="en-US" dirty="0"/>
              <a:t>Metamorphic rock has been important as a building material throughout human history because it is structurally </a:t>
            </a:r>
            <a:r>
              <a:rPr lang="en-US" dirty="0" smtClean="0"/>
              <a:t>__________ </a:t>
            </a:r>
            <a:r>
              <a:rPr lang="en-US" dirty="0"/>
              <a:t>and visually </a:t>
            </a:r>
            <a:r>
              <a:rPr lang="en-US" dirty="0" smtClean="0"/>
              <a:t>____________.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25358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Module 25 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Weathering </a:t>
            </a:r>
            <a:r>
              <a:rPr lang="en-US" dirty="0"/>
              <a:t>and Soil Science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After reading this module, you should be able to</a:t>
            </a:r>
          </a:p>
          <a:p>
            <a:r>
              <a:rPr lang="en-US" dirty="0" smtClean="0"/>
              <a:t> </a:t>
            </a:r>
            <a:r>
              <a:rPr lang="en-US" dirty="0"/>
              <a:t>understand how weathering and erosion occur and how they contribute </a:t>
            </a:r>
            <a:r>
              <a:rPr lang="en-US" dirty="0" smtClean="0"/>
              <a:t>to element </a:t>
            </a:r>
            <a:r>
              <a:rPr lang="en-US" dirty="0"/>
              <a:t>cycling and soil formation.</a:t>
            </a:r>
          </a:p>
          <a:p>
            <a:r>
              <a:rPr lang="en-US" dirty="0" smtClean="0"/>
              <a:t>explain </a:t>
            </a:r>
            <a:r>
              <a:rPr lang="en-US" dirty="0"/>
              <a:t>how soil forms and describe its characteristics.</a:t>
            </a:r>
          </a:p>
          <a:p>
            <a:r>
              <a:rPr lang="en-US" dirty="0" smtClean="0"/>
              <a:t>describe </a:t>
            </a:r>
            <a:r>
              <a:rPr lang="en-US" dirty="0"/>
              <a:t>how humans extract elements and minerals and the social </a:t>
            </a:r>
            <a:r>
              <a:rPr lang="en-US" dirty="0" smtClean="0"/>
              <a:t>and environmental </a:t>
            </a:r>
            <a:r>
              <a:rPr lang="en-US" dirty="0"/>
              <a:t>consequences of these activities.</a:t>
            </a:r>
          </a:p>
        </p:txBody>
      </p:sp>
    </p:spTree>
    <p:extLst>
      <p:ext uri="{BB962C8B-B14F-4D97-AF65-F5344CB8AC3E}">
        <p14:creationId xmlns:p14="http://schemas.microsoft.com/office/powerpoint/2010/main" val="39799284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The processes of weathering and erosion contribute to the recycling of the elements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When rock is exposed at Earth's surface, it begins to break down through the processes of </a:t>
            </a:r>
            <a:r>
              <a:rPr lang="en-US" dirty="0" smtClean="0"/>
              <a:t>____________  ________  __________</a:t>
            </a:r>
            <a:r>
              <a:rPr lang="en-US" dirty="0" smtClean="0"/>
              <a:t>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65536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Weathering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___________  _____________ -</a:t>
            </a:r>
            <a:r>
              <a:rPr lang="en-US" b="1" dirty="0" smtClean="0"/>
              <a:t>  </a:t>
            </a:r>
            <a:r>
              <a:rPr lang="en-US" dirty="0" smtClean="0"/>
              <a:t>The </a:t>
            </a:r>
            <a:r>
              <a:rPr lang="en-US" dirty="0"/>
              <a:t>mechanical breakdown </a:t>
            </a:r>
            <a:r>
              <a:rPr lang="en-US" dirty="0" smtClean="0"/>
              <a:t>of rocks </a:t>
            </a:r>
            <a:r>
              <a:rPr lang="en-US" dirty="0"/>
              <a:t>and minerals</a:t>
            </a:r>
            <a:r>
              <a:rPr lang="en-US" dirty="0" smtClean="0"/>
              <a:t>.</a:t>
            </a:r>
          </a:p>
          <a:p>
            <a:r>
              <a:rPr lang="en-US" b="1" dirty="0" smtClean="0"/>
              <a:t>______________  ___________ -</a:t>
            </a:r>
            <a:r>
              <a:rPr lang="en-US" b="1" dirty="0" smtClean="0"/>
              <a:t>  </a:t>
            </a:r>
            <a:r>
              <a:rPr lang="en-US" dirty="0" smtClean="0"/>
              <a:t>The </a:t>
            </a:r>
            <a:r>
              <a:rPr lang="en-US" dirty="0"/>
              <a:t>breakdown of rocks </a:t>
            </a:r>
            <a:r>
              <a:rPr lang="en-US" dirty="0" smtClean="0"/>
              <a:t>and minerals </a:t>
            </a:r>
            <a:r>
              <a:rPr lang="en-US" dirty="0"/>
              <a:t>by chemical reactions, the dissolving </a:t>
            </a:r>
            <a:r>
              <a:rPr lang="en-US" dirty="0" smtClean="0"/>
              <a:t>of chemical </a:t>
            </a:r>
            <a:r>
              <a:rPr lang="en-US" dirty="0"/>
              <a:t>elements from rocks, or both.</a:t>
            </a:r>
          </a:p>
          <a:p>
            <a:r>
              <a:rPr lang="en-US" b="1" dirty="0" smtClean="0"/>
              <a:t>______ ______________ -</a:t>
            </a:r>
            <a:r>
              <a:rPr lang="en-US" b="1" dirty="0" smtClean="0"/>
              <a:t> </a:t>
            </a:r>
            <a:r>
              <a:rPr lang="en-US" dirty="0" smtClean="0"/>
              <a:t>Precipitation </a:t>
            </a:r>
            <a:r>
              <a:rPr lang="en-US" dirty="0"/>
              <a:t>high in sulfuric </a:t>
            </a:r>
            <a:r>
              <a:rPr lang="en-US" dirty="0" smtClean="0"/>
              <a:t>acid and </a:t>
            </a:r>
            <a:r>
              <a:rPr lang="en-US" dirty="0"/>
              <a:t>nitric acid from reactions between water </a:t>
            </a:r>
            <a:r>
              <a:rPr lang="en-US" dirty="0" smtClean="0"/>
              <a:t>vapor and </a:t>
            </a:r>
            <a:r>
              <a:rPr lang="en-US" dirty="0"/>
              <a:t>sulfur and nitrogen oxides in the </a:t>
            </a:r>
            <a:r>
              <a:rPr lang="en-US" dirty="0" smtClean="0"/>
              <a:t>atmosphere. </a:t>
            </a:r>
            <a:r>
              <a:rPr lang="en-US" i="1" dirty="0" smtClean="0"/>
              <a:t>Also </a:t>
            </a:r>
            <a:r>
              <a:rPr lang="en-US" i="1" dirty="0"/>
              <a:t>known as </a:t>
            </a:r>
            <a:r>
              <a:rPr lang="en-US" b="1" dirty="0" smtClean="0"/>
              <a:t>_______  _______.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26035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Weathering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00" y="2044268"/>
            <a:ext cx="10326669" cy="595252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81504" y="8285663"/>
            <a:ext cx="129747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10001"/>
                </a:solidFill>
                <a:latin typeface="Arial"/>
                <a:cs typeface="Arial"/>
              </a:rPr>
              <a:t>__________________  _____________</a:t>
            </a:r>
            <a:r>
              <a:rPr lang="en-US" sz="2400" b="1" dirty="0" smtClean="0">
                <a:solidFill>
                  <a:srgbClr val="010001"/>
                </a:solidFill>
                <a:latin typeface="Arial"/>
                <a:cs typeface="Arial"/>
              </a:rPr>
              <a:t>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(a) Water can work its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way into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cracks in rock, where it can </a:t>
            </a:r>
            <a:r>
              <a:rPr lang="en-US" sz="2400" dirty="0" err="1" smtClean="0">
                <a:solidFill>
                  <a:srgbClr val="010001"/>
                </a:solidFill>
                <a:latin typeface="Arial"/>
                <a:cs typeface="Arial"/>
              </a:rPr>
              <a:t>washaway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loose material. When the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water freezes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and expands, it can widen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the cracks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. (b) Growing plant roots can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force rock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sections apart.</a:t>
            </a:r>
          </a:p>
        </p:txBody>
      </p:sp>
    </p:spTree>
    <p:extLst>
      <p:ext uri="{BB962C8B-B14F-4D97-AF65-F5344CB8AC3E}">
        <p14:creationId xmlns:p14="http://schemas.microsoft.com/office/powerpoint/2010/main" val="26066904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Erosion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___________ -</a:t>
            </a:r>
            <a:r>
              <a:rPr lang="en-US" dirty="0" smtClean="0"/>
              <a:t>  </a:t>
            </a:r>
            <a:r>
              <a:rPr lang="en-US" dirty="0" smtClean="0"/>
              <a:t>The </a:t>
            </a:r>
            <a:r>
              <a:rPr lang="en-US" dirty="0"/>
              <a:t>physical removal of rock fragments </a:t>
            </a:r>
            <a:r>
              <a:rPr lang="en-US" dirty="0" smtClean="0"/>
              <a:t>from a </a:t>
            </a:r>
            <a:r>
              <a:rPr lang="en-US" dirty="0"/>
              <a:t>landscape or ecosystem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/>
              <a:t>Erosion is usually the result of two processes</a:t>
            </a:r>
            <a:r>
              <a:rPr lang="en-US" dirty="0" smtClean="0"/>
              <a:t>:</a:t>
            </a:r>
            <a:endParaRPr lang="en-US" dirty="0"/>
          </a:p>
          <a:p>
            <a:pPr lvl="0"/>
            <a:r>
              <a:rPr lang="en-US" dirty="0" smtClean="0"/>
              <a:t>1.  </a:t>
            </a:r>
          </a:p>
          <a:p>
            <a:pPr marL="0" lvl="0" indent="0">
              <a:buNone/>
            </a:pPr>
            <a:endParaRPr lang="en-US" dirty="0"/>
          </a:p>
          <a:p>
            <a:pPr lvl="0"/>
            <a:r>
              <a:rPr lang="en-US" dirty="0" smtClean="0"/>
              <a:t>2.  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29739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Soil links the rock cycle and the biosphere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Soil serves many functions</a:t>
            </a:r>
            <a:r>
              <a:rPr lang="en-US" dirty="0" smtClean="0"/>
              <a:t>:</a:t>
            </a:r>
            <a:endParaRPr lang="en-US" dirty="0"/>
          </a:p>
          <a:p>
            <a:pPr marL="0" lvl="0" indent="0">
              <a:buNone/>
            </a:pPr>
            <a:r>
              <a:rPr lang="en-US" dirty="0" smtClean="0"/>
              <a:t>1.</a:t>
            </a:r>
            <a:endParaRPr lang="en-US" dirty="0"/>
          </a:p>
          <a:p>
            <a:pPr marL="0" lvl="0" indent="0">
              <a:buNone/>
            </a:pPr>
            <a:r>
              <a:rPr lang="en-US" dirty="0" smtClean="0"/>
              <a:t>2.</a:t>
            </a:r>
            <a:endParaRPr lang="en-US" dirty="0"/>
          </a:p>
          <a:p>
            <a:pPr marL="0" lvl="0" indent="0">
              <a:buNone/>
            </a:pPr>
            <a:r>
              <a:rPr lang="en-US" dirty="0" smtClean="0"/>
              <a:t>3.</a:t>
            </a:r>
            <a:endParaRPr lang="en-US" dirty="0"/>
          </a:p>
          <a:p>
            <a:pPr marL="0" lvl="0" indent="0">
              <a:buNone/>
            </a:pPr>
            <a:r>
              <a:rPr lang="en-US" dirty="0" smtClean="0"/>
              <a:t>4.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30170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 </a:t>
            </a:r>
            <a:br>
              <a:rPr lang="en-US" dirty="0"/>
            </a:br>
            <a:r>
              <a:rPr lang="en-US" dirty="0"/>
              <a:t>The availability of Earth's resources was determined when the planet was formed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distribution of </a:t>
            </a:r>
            <a:r>
              <a:rPr lang="en-US" dirty="0" smtClean="0"/>
              <a:t>_________,  __________, </a:t>
            </a:r>
            <a:r>
              <a:rPr lang="en-US" dirty="0"/>
              <a:t>and </a:t>
            </a:r>
            <a:r>
              <a:rPr lang="en-US" dirty="0" smtClean="0"/>
              <a:t>________ </a:t>
            </a:r>
            <a:r>
              <a:rPr lang="en-US" dirty="0"/>
              <a:t>around the world is in part a function of the processes that occurred during the formation of Earth.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89147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Soil links the rock cycle and the biosphere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9999" y="2380994"/>
            <a:ext cx="6212801" cy="657053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723075" y="2705100"/>
            <a:ext cx="4994255" cy="3539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10001"/>
                </a:solidFill>
                <a:latin typeface="Arial"/>
                <a:cs typeface="Arial"/>
              </a:rPr>
              <a:t>Ecosystem services </a:t>
            </a:r>
            <a:r>
              <a:rPr lang="en-US" sz="2800" b="1" dirty="0">
                <a:solidFill>
                  <a:srgbClr val="010001"/>
                </a:solidFill>
                <a:latin typeface="Arial"/>
                <a:cs typeface="Arial"/>
              </a:rPr>
              <a:t>provided by soil.</a:t>
            </a:r>
          </a:p>
          <a:p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Soil serves as a medium for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plant growth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, as a habitat for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other organisms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, and as a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recycling system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for organic wastes. Soil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also helps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to filter and purify water.</a:t>
            </a:r>
          </a:p>
        </p:txBody>
      </p:sp>
    </p:spTree>
    <p:extLst>
      <p:ext uri="{BB962C8B-B14F-4D97-AF65-F5344CB8AC3E}">
        <p14:creationId xmlns:p14="http://schemas.microsoft.com/office/powerpoint/2010/main" val="25324764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The Formation of Soil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00" y="1775151"/>
            <a:ext cx="9816886" cy="627322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8357165"/>
            <a:ext cx="12665843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</a:rPr>
              <a:t>Soil formation.</a:t>
            </a:r>
            <a:r>
              <a:rPr lang="en-US" sz="2400" dirty="0">
                <a:solidFill>
                  <a:srgbClr val="010001"/>
                </a:solidFill>
              </a:rPr>
              <a:t> Soil is a mixture of </a:t>
            </a:r>
            <a:r>
              <a:rPr lang="en-US" sz="2400" dirty="0" smtClean="0">
                <a:solidFill>
                  <a:srgbClr val="010001"/>
                </a:solidFill>
              </a:rPr>
              <a:t>__________ ____ _______________</a:t>
            </a:r>
            <a:r>
              <a:rPr lang="en-US" sz="2400" dirty="0" smtClean="0">
                <a:solidFill>
                  <a:srgbClr val="010001"/>
                </a:solidFill>
              </a:rPr>
              <a:t> </a:t>
            </a:r>
            <a:r>
              <a:rPr lang="en-US" sz="2400" dirty="0">
                <a:solidFill>
                  <a:srgbClr val="010001"/>
                </a:solidFill>
              </a:rPr>
              <a:t>matter. The breakdown of </a:t>
            </a:r>
            <a:r>
              <a:rPr lang="en-US" sz="2400" dirty="0" smtClean="0">
                <a:solidFill>
                  <a:srgbClr val="010001"/>
                </a:solidFill>
              </a:rPr>
              <a:t>rock and </a:t>
            </a:r>
            <a:r>
              <a:rPr lang="en-US" sz="2400" dirty="0">
                <a:solidFill>
                  <a:srgbClr val="010001"/>
                </a:solidFill>
              </a:rPr>
              <a:t>primary minerals from the parent material provides the inorganic matter. The organic matter comes </a:t>
            </a:r>
            <a:r>
              <a:rPr lang="en-US" sz="2400" dirty="0" smtClean="0">
                <a:solidFill>
                  <a:srgbClr val="010001"/>
                </a:solidFill>
              </a:rPr>
              <a:t>from organisms </a:t>
            </a:r>
            <a:r>
              <a:rPr lang="en-US" sz="2400" dirty="0">
                <a:solidFill>
                  <a:srgbClr val="010001"/>
                </a:solidFill>
              </a:rPr>
              <a:t>and their wastes.</a:t>
            </a:r>
          </a:p>
        </p:txBody>
      </p:sp>
    </p:spTree>
    <p:extLst>
      <p:ext uri="{BB962C8B-B14F-4D97-AF65-F5344CB8AC3E}">
        <p14:creationId xmlns:p14="http://schemas.microsoft.com/office/powerpoint/2010/main" val="29430375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The Formation of Soil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Five </a:t>
            </a:r>
            <a:r>
              <a:rPr lang="en-US" dirty="0"/>
              <a:t>factors determine the properties of soil</a:t>
            </a:r>
            <a:r>
              <a:rPr lang="en-US" dirty="0" smtClean="0"/>
              <a:t>:</a:t>
            </a:r>
            <a:endParaRPr lang="en-US" dirty="0"/>
          </a:p>
          <a:p>
            <a:pPr marL="0" indent="0">
              <a:buNone/>
            </a:pPr>
            <a:r>
              <a:rPr lang="en-US" b="1" dirty="0" smtClean="0"/>
              <a:t>1. ___________  __________</a:t>
            </a:r>
            <a:r>
              <a:rPr lang="en-US" dirty="0"/>
              <a:t> </a:t>
            </a:r>
            <a:r>
              <a:rPr lang="en-US" dirty="0" smtClean="0"/>
              <a:t> The </a:t>
            </a:r>
            <a:r>
              <a:rPr lang="en-US" dirty="0"/>
              <a:t>rock material from which </a:t>
            </a:r>
            <a:r>
              <a:rPr lang="en-US" dirty="0" smtClean="0"/>
              <a:t>the inorganic </a:t>
            </a:r>
            <a:r>
              <a:rPr lang="en-US" dirty="0"/>
              <a:t>components of a soil are derived.</a:t>
            </a:r>
          </a:p>
          <a:p>
            <a:pPr marL="0" indent="0">
              <a:lnSpc>
                <a:spcPct val="50000"/>
              </a:lnSpc>
              <a:buNone/>
            </a:pPr>
            <a:r>
              <a:rPr lang="en-US" dirty="0" smtClean="0"/>
              <a:t>2.</a:t>
            </a:r>
            <a:endParaRPr lang="en-US" dirty="0"/>
          </a:p>
          <a:p>
            <a:pPr marL="0" indent="0">
              <a:lnSpc>
                <a:spcPct val="50000"/>
              </a:lnSpc>
              <a:buNone/>
            </a:pPr>
            <a:r>
              <a:rPr lang="en-US" dirty="0" smtClean="0"/>
              <a:t>3.</a:t>
            </a:r>
            <a:endParaRPr lang="en-US" dirty="0"/>
          </a:p>
          <a:p>
            <a:pPr marL="0" indent="0">
              <a:lnSpc>
                <a:spcPct val="50000"/>
              </a:lnSpc>
              <a:buNone/>
            </a:pPr>
            <a:r>
              <a:rPr lang="en-US" dirty="0" smtClean="0"/>
              <a:t>4.</a:t>
            </a:r>
            <a:endParaRPr lang="en-US" dirty="0"/>
          </a:p>
          <a:p>
            <a:pPr marL="0" indent="0">
              <a:lnSpc>
                <a:spcPct val="50000"/>
              </a:lnSpc>
              <a:buNone/>
            </a:pPr>
            <a:r>
              <a:rPr lang="en-US" dirty="0" smtClean="0"/>
              <a:t>5.</a:t>
            </a:r>
            <a:endParaRPr lang="en-US" dirty="0" smtClean="0"/>
          </a:p>
          <a:p>
            <a:pPr>
              <a:lnSpc>
                <a:spcPct val="50000"/>
              </a:lnSpc>
            </a:pPr>
            <a:endParaRPr lang="en-US" sz="800" dirty="0"/>
          </a:p>
          <a:p>
            <a:pPr marL="0" indent="0">
              <a:buNone/>
            </a:pPr>
            <a:r>
              <a:rPr lang="en-US" b="1" dirty="0" smtClean="0"/>
              <a:t> ________  ________________</a:t>
            </a:r>
            <a:r>
              <a:rPr lang="en-US" dirty="0"/>
              <a:t> </a:t>
            </a:r>
            <a:r>
              <a:rPr lang="en-US" dirty="0" smtClean="0"/>
              <a:t> </a:t>
            </a:r>
            <a:r>
              <a:rPr lang="en-US" dirty="0"/>
              <a:t>The loss of some or all of a </a:t>
            </a:r>
            <a:r>
              <a:rPr lang="en-US" dirty="0" smtClean="0"/>
              <a:t>soil’s ability </a:t>
            </a:r>
            <a:r>
              <a:rPr lang="en-US" dirty="0"/>
              <a:t>to support plant growth.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5860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Soil Horizons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Horizon</a:t>
            </a:r>
            <a:r>
              <a:rPr lang="en-US" dirty="0"/>
              <a:t> </a:t>
            </a:r>
            <a:r>
              <a:rPr lang="en-US" dirty="0" smtClean="0"/>
              <a:t>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42919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395244"/>
            <a:ext cx="10464800" cy="2465387"/>
          </a:xfrm>
        </p:spPr>
        <p:txBody>
          <a:bodyPr/>
          <a:lstStyle/>
          <a:p>
            <a:pPr algn="l"/>
            <a:r>
              <a:rPr lang="en-US" sz="4000" dirty="0"/>
              <a:t>Soil Horizons</a:t>
            </a:r>
            <a:br>
              <a:rPr lang="en-US" sz="4000" dirty="0"/>
            </a:b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2413363"/>
            <a:ext cx="10464800" cy="5840413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/>
              <a:t>There are  five soil </a:t>
            </a:r>
            <a:r>
              <a:rPr lang="en-US" sz="2800" dirty="0" smtClean="0"/>
              <a:t>horizons:</a:t>
            </a:r>
            <a:endParaRPr lang="en-US" sz="2800" dirty="0"/>
          </a:p>
          <a:p>
            <a:r>
              <a:rPr lang="en-US" sz="2800" b="1" dirty="0" smtClean="0"/>
              <a:t>__ ______________</a:t>
            </a:r>
            <a:r>
              <a:rPr lang="en-US" sz="2800" b="1" dirty="0" smtClean="0"/>
              <a:t>  </a:t>
            </a:r>
            <a:r>
              <a:rPr lang="en-US" sz="2800" dirty="0" smtClean="0"/>
              <a:t>The </a:t>
            </a:r>
            <a:r>
              <a:rPr lang="en-US" sz="2800" dirty="0"/>
              <a:t>organic horizon at the surface </a:t>
            </a:r>
            <a:r>
              <a:rPr lang="en-US" sz="2800" dirty="0" smtClean="0"/>
              <a:t>of many </a:t>
            </a:r>
            <a:r>
              <a:rPr lang="en-US" sz="2800" dirty="0"/>
              <a:t>soils, composed of organic detritus in </a:t>
            </a:r>
            <a:r>
              <a:rPr lang="en-US" sz="2800" dirty="0" smtClean="0"/>
              <a:t>various stages </a:t>
            </a:r>
            <a:r>
              <a:rPr lang="en-US" sz="2800" dirty="0"/>
              <a:t>of decomposition.</a:t>
            </a:r>
          </a:p>
          <a:p>
            <a:r>
              <a:rPr lang="en-US" sz="2800" b="1" dirty="0" smtClean="0"/>
              <a:t>__  ______________</a:t>
            </a:r>
            <a:r>
              <a:rPr lang="en-US" sz="2800" b="1" dirty="0" smtClean="0"/>
              <a:t> </a:t>
            </a:r>
            <a:r>
              <a:rPr lang="en-US" sz="2800" dirty="0"/>
              <a:t>Frequently the top layer of soil, a zone </a:t>
            </a:r>
            <a:r>
              <a:rPr lang="en-US" sz="2800" dirty="0" smtClean="0"/>
              <a:t>of organic </a:t>
            </a:r>
            <a:r>
              <a:rPr lang="en-US" sz="2800" dirty="0"/>
              <a:t>material and minerals that have been </a:t>
            </a:r>
            <a:r>
              <a:rPr lang="en-US" sz="2800" dirty="0" smtClean="0"/>
              <a:t>mixed together</a:t>
            </a:r>
            <a:r>
              <a:rPr lang="en-US" sz="2800" dirty="0"/>
              <a:t>. Also known as Topsoil.</a:t>
            </a:r>
          </a:p>
          <a:p>
            <a:r>
              <a:rPr lang="en-US" sz="2800" b="1" dirty="0" smtClean="0"/>
              <a:t>__  ______________</a:t>
            </a:r>
            <a:r>
              <a:rPr lang="en-US" sz="2800" b="1" dirty="0" smtClean="0"/>
              <a:t>  </a:t>
            </a:r>
            <a:r>
              <a:rPr lang="en-US" sz="2800" dirty="0" smtClean="0"/>
              <a:t>A </a:t>
            </a:r>
            <a:r>
              <a:rPr lang="en-US" sz="2800" dirty="0"/>
              <a:t>zone of leaching, or eluviation, found </a:t>
            </a:r>
            <a:r>
              <a:rPr lang="en-US" sz="2800" dirty="0" smtClean="0"/>
              <a:t>in some </a:t>
            </a:r>
            <a:r>
              <a:rPr lang="en-US" sz="2800" dirty="0"/>
              <a:t>acidic soils under the O horizon or, less often</a:t>
            </a:r>
            <a:r>
              <a:rPr lang="en-US" sz="2800" dirty="0" smtClean="0"/>
              <a:t>, the </a:t>
            </a:r>
            <a:r>
              <a:rPr lang="en-US" sz="2800" dirty="0"/>
              <a:t>A horizon.</a:t>
            </a:r>
          </a:p>
          <a:p>
            <a:r>
              <a:rPr lang="en-US" sz="2800" b="1" dirty="0" smtClean="0"/>
              <a:t>__ ________________</a:t>
            </a:r>
            <a:r>
              <a:rPr lang="en-US" sz="2800" b="1" dirty="0" smtClean="0"/>
              <a:t>  </a:t>
            </a:r>
            <a:r>
              <a:rPr lang="en-US" sz="2800" dirty="0" smtClean="0"/>
              <a:t>A </a:t>
            </a:r>
            <a:r>
              <a:rPr lang="en-US" sz="2800" dirty="0"/>
              <a:t>soil horizon composed primarily </a:t>
            </a:r>
            <a:r>
              <a:rPr lang="en-US" sz="2800" dirty="0" smtClean="0"/>
              <a:t>of mineral </a:t>
            </a:r>
            <a:r>
              <a:rPr lang="en-US" sz="2800" dirty="0"/>
              <a:t>material with very little organic matter.</a:t>
            </a:r>
          </a:p>
          <a:p>
            <a:r>
              <a:rPr lang="en-US" sz="2800" b="1" dirty="0" smtClean="0"/>
              <a:t>__ _________________</a:t>
            </a:r>
            <a:r>
              <a:rPr lang="en-US" sz="2800" b="1" dirty="0" smtClean="0"/>
              <a:t>  </a:t>
            </a:r>
            <a:r>
              <a:rPr lang="en-US" sz="2800" dirty="0" smtClean="0"/>
              <a:t>The </a:t>
            </a:r>
            <a:r>
              <a:rPr lang="en-US" sz="2800" dirty="0"/>
              <a:t>least-weathered soil horizon, </a:t>
            </a:r>
            <a:r>
              <a:rPr lang="en-US" sz="2800" dirty="0" smtClean="0"/>
              <a:t>which always </a:t>
            </a:r>
            <a:r>
              <a:rPr lang="en-US" sz="2800" dirty="0"/>
              <a:t>occurs beneath the B horizon and is </a:t>
            </a:r>
            <a:r>
              <a:rPr lang="en-US" sz="2800" dirty="0" smtClean="0"/>
              <a:t>similar to </a:t>
            </a:r>
            <a:r>
              <a:rPr lang="en-US" sz="2800" dirty="0"/>
              <a:t>the parent material.</a:t>
            </a:r>
          </a:p>
        </p:txBody>
      </p:sp>
    </p:spTree>
    <p:extLst>
      <p:ext uri="{BB962C8B-B14F-4D97-AF65-F5344CB8AC3E}">
        <p14:creationId xmlns:p14="http://schemas.microsoft.com/office/powerpoint/2010/main" val="21941985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68103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Soil Horizons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00" y="1572940"/>
            <a:ext cx="8943433" cy="65439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95419" y="8185559"/>
            <a:ext cx="111212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Soil horizons.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All soils have horizons, or layers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, which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vary depending on soil-forming factors such as climate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, organisms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, and parent material. Most soils have either an O or A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horizon and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usually not both. Some soils that have an O horizon also have an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E horizon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353535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Properties of Soil</a:t>
            </a:r>
            <a:br>
              <a:rPr lang="en-US" dirty="0"/>
            </a:br>
            <a:r>
              <a:rPr lang="en-US" dirty="0"/>
              <a:t> 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There are three properties of soil</a:t>
            </a:r>
            <a:r>
              <a:rPr lang="en-US" dirty="0" smtClean="0"/>
              <a:t>:</a:t>
            </a:r>
            <a:r>
              <a:rPr lang="en-US" dirty="0"/>
              <a:t> </a:t>
            </a:r>
          </a:p>
          <a:p>
            <a:pPr marL="0" lvl="0" indent="0">
              <a:buNone/>
            </a:pPr>
            <a:r>
              <a:rPr lang="en-US" dirty="0" smtClean="0"/>
              <a:t>1.</a:t>
            </a:r>
            <a:endParaRPr lang="en-US" dirty="0"/>
          </a:p>
          <a:p>
            <a:pPr marL="0" lvl="0" indent="0">
              <a:buNone/>
            </a:pPr>
            <a:r>
              <a:rPr lang="en-US" dirty="0" smtClean="0"/>
              <a:t>2.</a:t>
            </a:r>
            <a:endParaRPr lang="en-US" dirty="0"/>
          </a:p>
          <a:p>
            <a:pPr marL="0" lvl="0" indent="0">
              <a:buNone/>
            </a:pPr>
            <a:r>
              <a:rPr lang="en-US" dirty="0" smtClean="0"/>
              <a:t>3.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61002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Properties of Soil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physical properties of soil refer to physical characteristics such as </a:t>
            </a:r>
            <a:r>
              <a:rPr lang="en-US" dirty="0" smtClean="0"/>
              <a:t>______ ____ _______</a:t>
            </a:r>
            <a:r>
              <a:rPr lang="en-US" dirty="0" smtClean="0"/>
              <a:t>. </a:t>
            </a:r>
            <a:endParaRPr lang="en-US" dirty="0"/>
          </a:p>
          <a:p>
            <a:pPr lvl="0"/>
            <a:r>
              <a:rPr lang="en-US" dirty="0"/>
              <a:t>The texture of a soil is determined by its percentage of </a:t>
            </a:r>
            <a:r>
              <a:rPr lang="en-US" dirty="0" smtClean="0"/>
              <a:t>_______, __________, and _________</a:t>
            </a:r>
            <a:r>
              <a:rPr lang="en-US" dirty="0" smtClean="0"/>
              <a:t>.</a:t>
            </a:r>
            <a:endParaRPr lang="en-US" dirty="0"/>
          </a:p>
          <a:p>
            <a:pPr lvl="0"/>
            <a:r>
              <a:rPr lang="en-US" dirty="0"/>
              <a:t>Soil permeability depends on its </a:t>
            </a:r>
            <a:r>
              <a:rPr lang="en-US" dirty="0" smtClean="0"/>
              <a:t>___________</a:t>
            </a:r>
            <a:r>
              <a:rPr lang="en-US" dirty="0" smtClean="0"/>
              <a:t>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14783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Properties of Soil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475" y="1767531"/>
            <a:ext cx="5188535" cy="744765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53058" y="2505433"/>
            <a:ext cx="626427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10001"/>
                </a:solidFill>
                <a:latin typeface="Arial"/>
                <a:cs typeface="Arial"/>
              </a:rPr>
              <a:t>Soil properties.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(a) Soils consist of a mixture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of clay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, silt, and sand. The relative proportions of these particles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determine the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texture of the soil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.</a:t>
            </a:r>
          </a:p>
          <a:p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(b) The relative sizes of sand, silt, and clay.</a:t>
            </a:r>
          </a:p>
        </p:txBody>
      </p:sp>
    </p:spTree>
    <p:extLst>
      <p:ext uri="{BB962C8B-B14F-4D97-AF65-F5344CB8AC3E}">
        <p14:creationId xmlns:p14="http://schemas.microsoft.com/office/powerpoint/2010/main" val="17779052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Properties of Soil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22500"/>
            <a:ext cx="13004800" cy="528650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3230" y="7714476"/>
            <a:ext cx="1106975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10001"/>
                </a:solidFill>
                <a:latin typeface="Arial"/>
                <a:cs typeface="Arial"/>
              </a:rPr>
              <a:t>Soil permeability</a:t>
            </a:r>
            <a:r>
              <a:rPr lang="en-US" sz="2800" b="1" dirty="0">
                <a:solidFill>
                  <a:srgbClr val="010001"/>
                </a:solidFill>
                <a:latin typeface="Arial"/>
                <a:cs typeface="Arial"/>
              </a:rPr>
              <a:t>.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The permeability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of soil depends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on its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texture. Sand, with its large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, loosely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packed particles,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drains quickly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. Clay drains much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more slowly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345334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The Formation and Structure of Earth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754771"/>
            <a:ext cx="6089444" cy="748702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470500" y="2664520"/>
            <a:ext cx="560294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10001"/>
                </a:solidFill>
                <a:latin typeface="Arial"/>
                <a:cs typeface="Arial"/>
              </a:rPr>
              <a:t>Formation of Earth and the solar system.</a:t>
            </a:r>
          </a:p>
          <a:p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The processes that formed Earth </a:t>
            </a:r>
            <a:r>
              <a:rPr lang="en-US" sz="3200" dirty="0" smtClean="0">
                <a:solidFill>
                  <a:srgbClr val="010001"/>
                </a:solidFill>
                <a:latin typeface="Arial"/>
                <a:cs typeface="Arial"/>
              </a:rPr>
              <a:t>____ _________ </a:t>
            </a:r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years ago determined </a:t>
            </a:r>
            <a:r>
              <a:rPr lang="en-US" sz="3200" dirty="0" smtClean="0">
                <a:solidFill>
                  <a:srgbClr val="010001"/>
                </a:solidFill>
                <a:latin typeface="Arial"/>
                <a:cs typeface="Arial"/>
              </a:rPr>
              <a:t>the distribution </a:t>
            </a:r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and abundance of </a:t>
            </a:r>
            <a:r>
              <a:rPr lang="en-US" sz="3200" dirty="0" smtClean="0">
                <a:solidFill>
                  <a:srgbClr val="010001"/>
                </a:solidFill>
                <a:latin typeface="Arial"/>
                <a:cs typeface="Arial"/>
              </a:rPr>
              <a:t>___________ </a:t>
            </a:r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and </a:t>
            </a:r>
            <a:r>
              <a:rPr lang="en-US" sz="3200" dirty="0" smtClean="0">
                <a:solidFill>
                  <a:srgbClr val="010001"/>
                </a:solidFill>
                <a:latin typeface="Arial"/>
                <a:cs typeface="Arial"/>
              </a:rPr>
              <a:t>__________ </a:t>
            </a:r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today.</a:t>
            </a:r>
          </a:p>
        </p:txBody>
      </p:sp>
    </p:spTree>
    <p:extLst>
      <p:ext uri="{BB962C8B-B14F-4D97-AF65-F5344CB8AC3E}">
        <p14:creationId xmlns:p14="http://schemas.microsoft.com/office/powerpoint/2010/main" val="6504304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Properties of Soil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chemical properties of soil help determine how a soil functions.</a:t>
            </a:r>
          </a:p>
          <a:p>
            <a:r>
              <a:rPr lang="en-US" b="1" dirty="0" smtClean="0"/>
              <a:t>_________ _________ ___________</a:t>
            </a:r>
            <a:r>
              <a:rPr lang="en-US" b="1" dirty="0" smtClean="0"/>
              <a:t> </a:t>
            </a:r>
            <a:r>
              <a:rPr lang="en-US" b="1" dirty="0"/>
              <a:t>(CEC) </a:t>
            </a:r>
            <a:r>
              <a:rPr lang="en-US" b="1" dirty="0" smtClean="0"/>
              <a:t>- </a:t>
            </a:r>
            <a:r>
              <a:rPr lang="en-US" dirty="0" smtClean="0"/>
              <a:t>The </a:t>
            </a:r>
            <a:r>
              <a:rPr lang="en-US" dirty="0"/>
              <a:t>ability of </a:t>
            </a:r>
            <a:r>
              <a:rPr lang="en-US" dirty="0" smtClean="0"/>
              <a:t>a particular </a:t>
            </a:r>
            <a:r>
              <a:rPr lang="en-US" dirty="0"/>
              <a:t>soil to absorb and release cations.</a:t>
            </a:r>
          </a:p>
          <a:p>
            <a:r>
              <a:rPr lang="en-US" b="1" dirty="0" smtClean="0"/>
              <a:t>_____  ________________</a:t>
            </a:r>
            <a:r>
              <a:rPr lang="en-US" b="1" dirty="0" smtClean="0"/>
              <a:t>  </a:t>
            </a:r>
            <a:r>
              <a:rPr lang="en-US" dirty="0" smtClean="0"/>
              <a:t>The </a:t>
            </a:r>
            <a:r>
              <a:rPr lang="en-US" dirty="0"/>
              <a:t>proportion of soil bases to </a:t>
            </a:r>
            <a:r>
              <a:rPr lang="en-US" dirty="0" smtClean="0"/>
              <a:t>soil acids</a:t>
            </a:r>
            <a:r>
              <a:rPr lang="en-US" dirty="0"/>
              <a:t>, expressed as a percentage.</a:t>
            </a:r>
          </a:p>
        </p:txBody>
      </p:sp>
    </p:spTree>
    <p:extLst>
      <p:ext uri="{BB962C8B-B14F-4D97-AF65-F5344CB8AC3E}">
        <p14:creationId xmlns:p14="http://schemas.microsoft.com/office/powerpoint/2010/main" val="41499911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Properties of Soil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biological properties of soil refer to the activities of the many organisms living in soil</a:t>
            </a:r>
            <a:r>
              <a:rPr lang="en-US" dirty="0" smtClean="0"/>
              <a:t>.</a:t>
            </a:r>
            <a:r>
              <a:rPr lang="en-US" dirty="0"/>
              <a:t> </a:t>
            </a:r>
          </a:p>
          <a:p>
            <a:pPr marL="0" indent="0">
              <a:buNone/>
            </a:pPr>
            <a:r>
              <a:rPr lang="en-US" dirty="0"/>
              <a:t>Three groups of organisms account for most of the biological activity in soil</a:t>
            </a:r>
            <a:r>
              <a:rPr lang="en-US" dirty="0" smtClean="0"/>
              <a:t>:</a:t>
            </a:r>
            <a:r>
              <a:rPr lang="en-US" dirty="0"/>
              <a:t> </a:t>
            </a:r>
          </a:p>
          <a:p>
            <a:pPr marL="0" lvl="0" indent="0">
              <a:buNone/>
            </a:pPr>
            <a:r>
              <a:rPr lang="en-US" dirty="0" smtClean="0"/>
              <a:t>1.</a:t>
            </a:r>
            <a:endParaRPr lang="en-US" dirty="0"/>
          </a:p>
          <a:p>
            <a:pPr marL="0" lvl="0" indent="0">
              <a:buNone/>
            </a:pPr>
            <a:r>
              <a:rPr lang="en-US" dirty="0" smtClean="0"/>
              <a:t>2.</a:t>
            </a:r>
            <a:endParaRPr lang="en-US" dirty="0"/>
          </a:p>
          <a:p>
            <a:pPr marL="0" lvl="0" indent="0">
              <a:buNone/>
            </a:pPr>
            <a:r>
              <a:rPr lang="en-US" dirty="0" smtClean="0"/>
              <a:t>3.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8690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68103"/>
            <a:ext cx="10464800" cy="2465387"/>
          </a:xfrm>
        </p:spPr>
        <p:txBody>
          <a:bodyPr/>
          <a:lstStyle/>
          <a:p>
            <a:pPr algn="l"/>
            <a:r>
              <a:rPr lang="en-US" dirty="0" smtClean="0"/>
              <a:t>Properties of Soil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00" y="2007773"/>
            <a:ext cx="5419974" cy="74133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933606" y="3151268"/>
            <a:ext cx="554345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10001"/>
                </a:solidFill>
                <a:latin typeface="Arial"/>
                <a:cs typeface="Arial"/>
              </a:rPr>
              <a:t>Soil organisms.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Bacteria, fungi, and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protozoans account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for 80 to 90 percent of soil organisms. Also present are snails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, slugs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, insects, earthworms, and rodents.</a:t>
            </a:r>
          </a:p>
        </p:txBody>
      </p:sp>
    </p:spTree>
    <p:extLst>
      <p:ext uri="{BB962C8B-B14F-4D97-AF65-F5344CB8AC3E}">
        <p14:creationId xmlns:p14="http://schemas.microsoft.com/office/powerpoint/2010/main" val="15192886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The distribution of minerals on Earth has social and environmental consequences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Rock and minerals are </a:t>
            </a:r>
            <a:r>
              <a:rPr lang="en-US" dirty="0" smtClean="0"/>
              <a:t>________ __________</a:t>
            </a:r>
            <a:r>
              <a:rPr lang="en-US" dirty="0" smtClean="0"/>
              <a:t>.</a:t>
            </a:r>
            <a:r>
              <a:rPr lang="en-US" dirty="0"/>
              <a:t> </a:t>
            </a:r>
          </a:p>
          <a:p>
            <a:pPr lvl="0"/>
            <a:r>
              <a:rPr lang="en-US" dirty="0"/>
              <a:t>Some resources are </a:t>
            </a:r>
            <a:r>
              <a:rPr lang="en-US" dirty="0" smtClean="0"/>
              <a:t>____________,but </a:t>
            </a:r>
            <a:r>
              <a:rPr lang="en-US" dirty="0"/>
              <a:t>others are </a:t>
            </a:r>
            <a:r>
              <a:rPr lang="en-US" dirty="0" smtClean="0"/>
              <a:t>________</a:t>
            </a:r>
            <a:r>
              <a:rPr lang="en-US" dirty="0" smtClean="0"/>
              <a:t>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75737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68103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Abundance of Ores and Metals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Crustal abundance </a:t>
            </a:r>
            <a:r>
              <a:rPr lang="en-US" b="1" dirty="0" smtClean="0"/>
              <a:t> </a:t>
            </a:r>
            <a:r>
              <a:rPr lang="en-US" dirty="0" smtClean="0"/>
              <a:t>The </a:t>
            </a:r>
            <a:r>
              <a:rPr lang="en-US" dirty="0"/>
              <a:t>average concentration of </a:t>
            </a:r>
            <a:r>
              <a:rPr lang="en-US" dirty="0" smtClean="0"/>
              <a:t>an element </a:t>
            </a:r>
            <a:r>
              <a:rPr lang="en-US" dirty="0"/>
              <a:t>in Earth’s crust.</a:t>
            </a:r>
          </a:p>
          <a:p>
            <a:r>
              <a:rPr lang="en-US" b="1" dirty="0" smtClean="0"/>
              <a:t>_______ -</a:t>
            </a:r>
            <a:r>
              <a:rPr lang="en-US" dirty="0" smtClean="0"/>
              <a:t>  </a:t>
            </a:r>
            <a:r>
              <a:rPr lang="en-US" dirty="0" smtClean="0"/>
              <a:t>A </a:t>
            </a:r>
            <a:r>
              <a:rPr lang="en-US" dirty="0"/>
              <a:t>concentrated accumulation of minerals </a:t>
            </a:r>
            <a:r>
              <a:rPr lang="en-US" dirty="0" smtClean="0"/>
              <a:t>from which </a:t>
            </a:r>
            <a:r>
              <a:rPr lang="en-US" dirty="0"/>
              <a:t>economically valuable materials can be extracted.</a:t>
            </a:r>
          </a:p>
          <a:p>
            <a:r>
              <a:rPr lang="en-US" b="1" dirty="0" smtClean="0"/>
              <a:t>_________ -</a:t>
            </a:r>
            <a:r>
              <a:rPr lang="en-US" b="1" dirty="0" smtClean="0"/>
              <a:t>  </a:t>
            </a:r>
            <a:r>
              <a:rPr lang="en-US" dirty="0" smtClean="0"/>
              <a:t>An </a:t>
            </a:r>
            <a:r>
              <a:rPr lang="en-US" dirty="0"/>
              <a:t>element with properties that allow it </a:t>
            </a:r>
            <a:r>
              <a:rPr lang="en-US" dirty="0" smtClean="0"/>
              <a:t>to conduct </a:t>
            </a:r>
            <a:r>
              <a:rPr lang="en-US" dirty="0"/>
              <a:t>electricity and heat energy, and to </a:t>
            </a:r>
            <a:r>
              <a:rPr lang="en-US" dirty="0" smtClean="0"/>
              <a:t>perform other </a:t>
            </a:r>
            <a:r>
              <a:rPr lang="en-US" dirty="0"/>
              <a:t>important functions.</a:t>
            </a:r>
          </a:p>
          <a:p>
            <a:r>
              <a:rPr lang="en-US" b="1" dirty="0" smtClean="0"/>
              <a:t>__________ -</a:t>
            </a:r>
            <a:r>
              <a:rPr lang="en-US" dirty="0" smtClean="0"/>
              <a:t>  </a:t>
            </a:r>
            <a:r>
              <a:rPr lang="en-US" dirty="0" smtClean="0"/>
              <a:t>In </a:t>
            </a:r>
            <a:r>
              <a:rPr lang="en-US" dirty="0"/>
              <a:t>resource management, the known </a:t>
            </a:r>
            <a:r>
              <a:rPr lang="en-US" dirty="0" smtClean="0"/>
              <a:t>quantity of </a:t>
            </a:r>
            <a:r>
              <a:rPr lang="en-US" dirty="0"/>
              <a:t>a resource that can be economically recovered.</a:t>
            </a:r>
          </a:p>
        </p:txBody>
      </p:sp>
    </p:spTree>
    <p:extLst>
      <p:ext uri="{BB962C8B-B14F-4D97-AF65-F5344CB8AC3E}">
        <p14:creationId xmlns:p14="http://schemas.microsoft.com/office/powerpoint/2010/main" val="17446685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Abundance of Ores and Metals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01" y="2042101"/>
            <a:ext cx="7274602" cy="646950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855793" y="2488273"/>
            <a:ext cx="367275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10001"/>
                </a:solidFill>
                <a:latin typeface="Arial"/>
                <a:cs typeface="Arial"/>
              </a:rPr>
              <a:t>Elemental composition </a:t>
            </a:r>
            <a:r>
              <a:rPr lang="en-US" sz="2800" b="1" dirty="0">
                <a:solidFill>
                  <a:srgbClr val="010001"/>
                </a:solidFill>
                <a:latin typeface="Arial"/>
                <a:cs typeface="Arial"/>
              </a:rPr>
              <a:t>of </a:t>
            </a:r>
            <a:r>
              <a:rPr lang="en-US" sz="2800" b="1" dirty="0" smtClean="0">
                <a:solidFill>
                  <a:srgbClr val="010001"/>
                </a:solidFill>
                <a:latin typeface="Arial"/>
                <a:cs typeface="Arial"/>
              </a:rPr>
              <a:t>Earth’s crust</a:t>
            </a:r>
            <a:r>
              <a:rPr lang="en-US" sz="2800" b="1" dirty="0">
                <a:solidFill>
                  <a:srgbClr val="010001"/>
                </a:solidFill>
                <a:latin typeface="Arial"/>
                <a:cs typeface="Arial"/>
              </a:rPr>
              <a:t>.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 Oxygen is the most abundant element in the crust. Silicon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, aluminum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, and iron are the next three most abundant elements.</a:t>
            </a:r>
          </a:p>
        </p:txBody>
      </p:sp>
    </p:spTree>
    <p:extLst>
      <p:ext uri="{BB962C8B-B14F-4D97-AF65-F5344CB8AC3E}">
        <p14:creationId xmlns:p14="http://schemas.microsoft.com/office/powerpoint/2010/main" val="38469764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Abundance of Ores and Metals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00" y="1973520"/>
            <a:ext cx="10417570" cy="6775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8651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Mining Techniques</a:t>
            </a:r>
            <a:br>
              <a:rPr lang="en-US" dirty="0"/>
            </a:br>
            <a:r>
              <a:rPr lang="en-US" dirty="0"/>
              <a:t> 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Mining can be on the surface or below the surface</a:t>
            </a:r>
            <a:r>
              <a:rPr lang="en-US" dirty="0" smtClean="0"/>
              <a:t>.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Surface </a:t>
            </a:r>
            <a:r>
              <a:rPr lang="en-US" dirty="0"/>
              <a:t>mining includes</a:t>
            </a:r>
            <a:r>
              <a:rPr lang="en-US" dirty="0" smtClean="0"/>
              <a:t>:</a:t>
            </a:r>
            <a:r>
              <a:rPr lang="en-US" dirty="0"/>
              <a:t> </a:t>
            </a:r>
          </a:p>
          <a:p>
            <a:pPr marL="0" lvl="0" indent="0">
              <a:buNone/>
            </a:pPr>
            <a:r>
              <a:rPr lang="en-US" dirty="0" smtClean="0"/>
              <a:t>1.</a:t>
            </a:r>
            <a:endParaRPr lang="en-US" dirty="0"/>
          </a:p>
          <a:p>
            <a:pPr marL="0" lvl="0" indent="0">
              <a:buNone/>
            </a:pPr>
            <a:r>
              <a:rPr lang="en-US" dirty="0" smtClean="0"/>
              <a:t>2.</a:t>
            </a:r>
            <a:endParaRPr lang="en-US" dirty="0"/>
          </a:p>
          <a:p>
            <a:pPr marL="0" lvl="0" indent="0">
              <a:buNone/>
            </a:pPr>
            <a:r>
              <a:rPr lang="en-US" dirty="0" smtClean="0"/>
              <a:t>3.</a:t>
            </a:r>
            <a:endParaRPr lang="en-US" dirty="0"/>
          </a:p>
          <a:p>
            <a:pPr marL="0" lvl="0" indent="0">
              <a:buNone/>
            </a:pPr>
            <a:r>
              <a:rPr lang="en-US" dirty="0" smtClean="0"/>
              <a:t>4.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06732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Surface Mining </a:t>
            </a:r>
            <a:r>
              <a:rPr lang="en-US" dirty="0"/>
              <a:t>Techniques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b="1" dirty="0" smtClean="0"/>
              <a:t>_________  ___________ -</a:t>
            </a:r>
            <a:r>
              <a:rPr lang="en-US" sz="3200" b="1" dirty="0" smtClean="0"/>
              <a:t>  </a:t>
            </a:r>
            <a:r>
              <a:rPr lang="en-US" sz="3200" dirty="0" smtClean="0"/>
              <a:t>The </a:t>
            </a:r>
            <a:r>
              <a:rPr lang="en-US" sz="3200" dirty="0"/>
              <a:t>removal of strips of soil and rock </a:t>
            </a:r>
            <a:r>
              <a:rPr lang="en-US" sz="3200" dirty="0" smtClean="0"/>
              <a:t>to expose </a:t>
            </a:r>
            <a:r>
              <a:rPr lang="en-US" sz="3200" dirty="0"/>
              <a:t>ore.</a:t>
            </a:r>
          </a:p>
          <a:p>
            <a:r>
              <a:rPr lang="en-US" sz="3200" b="1" dirty="0" smtClean="0"/>
              <a:t>__________ __________ -</a:t>
            </a:r>
            <a:r>
              <a:rPr lang="en-US" sz="3200" b="1" dirty="0" smtClean="0"/>
              <a:t>  </a:t>
            </a:r>
            <a:r>
              <a:rPr lang="en-US" sz="3200" dirty="0" smtClean="0"/>
              <a:t>Unwanted </a:t>
            </a:r>
            <a:r>
              <a:rPr lang="en-US" sz="3200" dirty="0"/>
              <a:t>waste material created </a:t>
            </a:r>
            <a:r>
              <a:rPr lang="en-US" sz="3200" dirty="0" smtClean="0"/>
              <a:t>during mining</a:t>
            </a:r>
            <a:r>
              <a:rPr lang="en-US" sz="3200" dirty="0"/>
              <a:t>. </a:t>
            </a:r>
            <a:r>
              <a:rPr lang="en-US" sz="3200" i="1" dirty="0"/>
              <a:t>Also known as </a:t>
            </a:r>
            <a:r>
              <a:rPr lang="en-US" sz="3200" b="1" dirty="0" smtClean="0"/>
              <a:t>___________</a:t>
            </a:r>
            <a:r>
              <a:rPr lang="en-US" sz="3200" dirty="0" smtClean="0"/>
              <a:t>.</a:t>
            </a:r>
            <a:endParaRPr lang="en-US" sz="3200" dirty="0"/>
          </a:p>
          <a:p>
            <a:r>
              <a:rPr lang="en-US" sz="3200" b="1" dirty="0" smtClean="0"/>
              <a:t>___________ ____________ -</a:t>
            </a:r>
            <a:r>
              <a:rPr lang="en-US" sz="3200" b="1" dirty="0" smtClean="0"/>
              <a:t>  </a:t>
            </a:r>
            <a:r>
              <a:rPr lang="en-US" sz="3200" dirty="0" smtClean="0"/>
              <a:t>A </a:t>
            </a:r>
            <a:r>
              <a:rPr lang="en-US" sz="3200" dirty="0"/>
              <a:t>mining technique that uses a </a:t>
            </a:r>
            <a:r>
              <a:rPr lang="en-US" sz="3200" dirty="0" smtClean="0"/>
              <a:t>large visible </a:t>
            </a:r>
            <a:r>
              <a:rPr lang="en-US" sz="3200" dirty="0"/>
              <a:t>pit or hole in the ground.</a:t>
            </a:r>
          </a:p>
          <a:p>
            <a:r>
              <a:rPr lang="en-US" sz="3200" b="1" dirty="0" smtClean="0"/>
              <a:t>_______________  ____________ -</a:t>
            </a:r>
            <a:r>
              <a:rPr lang="en-US" sz="3200" b="1" dirty="0" smtClean="0"/>
              <a:t>  </a:t>
            </a:r>
            <a:r>
              <a:rPr lang="en-US" sz="3200" dirty="0" smtClean="0"/>
              <a:t>A </a:t>
            </a:r>
            <a:r>
              <a:rPr lang="en-US" sz="3200" dirty="0"/>
              <a:t>mining technique in </a:t>
            </a:r>
            <a:r>
              <a:rPr lang="en-US" sz="3200" dirty="0" smtClean="0"/>
              <a:t>which the </a:t>
            </a:r>
            <a:r>
              <a:rPr lang="en-US" sz="3200" dirty="0"/>
              <a:t>entire top of a mountain is removed with explosives.</a:t>
            </a:r>
          </a:p>
          <a:p>
            <a:r>
              <a:rPr lang="en-US" sz="3200" b="1" dirty="0" smtClean="0"/>
              <a:t>__________  ___________ -</a:t>
            </a:r>
            <a:r>
              <a:rPr lang="en-US" sz="3200" b="1" dirty="0" smtClean="0"/>
              <a:t> </a:t>
            </a:r>
            <a:r>
              <a:rPr lang="en-US" sz="3200" dirty="0"/>
              <a:t>The process of looking for minerals</a:t>
            </a:r>
            <a:r>
              <a:rPr lang="en-US" sz="3200" dirty="0" smtClean="0"/>
              <a:t>, metals</a:t>
            </a:r>
            <a:r>
              <a:rPr lang="en-US" sz="3200" dirty="0"/>
              <a:t>, and precious stones in river sediments.</a:t>
            </a:r>
          </a:p>
        </p:txBody>
      </p:sp>
    </p:spTree>
    <p:extLst>
      <p:ext uri="{BB962C8B-B14F-4D97-AF65-F5344CB8AC3E}">
        <p14:creationId xmlns:p14="http://schemas.microsoft.com/office/powerpoint/2010/main" val="23775862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Subsurface Mining </a:t>
            </a:r>
            <a:r>
              <a:rPr lang="en-US" dirty="0"/>
              <a:t>Techniques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_____________  ____________ -</a:t>
            </a:r>
            <a:r>
              <a:rPr lang="en-US" b="1" dirty="0" smtClean="0"/>
              <a:t>  </a:t>
            </a:r>
            <a:r>
              <a:rPr lang="en-US" dirty="0" smtClean="0"/>
              <a:t>Mining </a:t>
            </a:r>
            <a:r>
              <a:rPr lang="en-US" dirty="0"/>
              <a:t>techniques used when </a:t>
            </a:r>
            <a:r>
              <a:rPr lang="en-US" dirty="0" smtClean="0"/>
              <a:t>the desired </a:t>
            </a:r>
            <a:r>
              <a:rPr lang="en-US" dirty="0"/>
              <a:t>resource is more than 100 m (328 feet) </a:t>
            </a:r>
            <a:r>
              <a:rPr lang="en-US" dirty="0" smtClean="0"/>
              <a:t>below the </a:t>
            </a:r>
            <a:r>
              <a:rPr lang="en-US" dirty="0"/>
              <a:t>surface of Earth</a:t>
            </a:r>
            <a:r>
              <a:rPr lang="en-US" dirty="0" smtClean="0"/>
              <a:t>.</a:t>
            </a:r>
          </a:p>
          <a:p>
            <a:r>
              <a:rPr lang="en-US" dirty="0"/>
              <a:t>Coal, diamonds, and gold are some of the materials extracted by subsurface mining.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39046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317528"/>
            <a:ext cx="10464800" cy="2465387"/>
          </a:xfrm>
        </p:spPr>
        <p:txBody>
          <a:bodyPr/>
          <a:lstStyle/>
          <a:p>
            <a:pPr algn="l"/>
            <a:r>
              <a:rPr lang="en-US" sz="4000" dirty="0"/>
              <a:t>The Formation and Structure of Earth</a:t>
            </a:r>
            <a:br>
              <a:rPr lang="en-US" sz="4000" dirty="0"/>
            </a:b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1371600"/>
            <a:ext cx="10637078" cy="735495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/>
              <a:t>Earth is characterized by distinct vertical zonation</a:t>
            </a:r>
            <a:r>
              <a:rPr lang="en-US" sz="2800" dirty="0" smtClean="0"/>
              <a:t>.</a:t>
            </a:r>
          </a:p>
          <a:p>
            <a:pPr>
              <a:lnSpc>
                <a:spcPct val="90000"/>
              </a:lnSpc>
            </a:pPr>
            <a:r>
              <a:rPr lang="en-US" sz="2800" b="1" dirty="0" smtClean="0"/>
              <a:t>Core</a:t>
            </a:r>
            <a:r>
              <a:rPr lang="en-US" sz="2800" dirty="0"/>
              <a:t> </a:t>
            </a:r>
            <a:r>
              <a:rPr lang="en-US" sz="2800" dirty="0" smtClean="0"/>
              <a:t>-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b="1" dirty="0" smtClean="0"/>
              <a:t>Mantle</a:t>
            </a:r>
            <a:r>
              <a:rPr lang="en-US" sz="2800" dirty="0"/>
              <a:t> </a:t>
            </a:r>
            <a:r>
              <a:rPr lang="en-US" sz="2800" dirty="0" smtClean="0"/>
              <a:t>- 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b="1" dirty="0" smtClean="0"/>
              <a:t>Magma</a:t>
            </a:r>
            <a:r>
              <a:rPr lang="en-US" sz="2800" dirty="0"/>
              <a:t> </a:t>
            </a:r>
            <a:r>
              <a:rPr lang="en-US" sz="2800" dirty="0" smtClean="0"/>
              <a:t>-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b="1" dirty="0" smtClean="0"/>
              <a:t>Asthenosphere</a:t>
            </a:r>
            <a:r>
              <a:rPr lang="en-US" sz="2800" dirty="0"/>
              <a:t> </a:t>
            </a:r>
            <a:r>
              <a:rPr lang="en-US" sz="2800" dirty="0" smtClean="0"/>
              <a:t>– 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b="1" dirty="0" smtClean="0"/>
              <a:t>Lithosphere</a:t>
            </a:r>
            <a:r>
              <a:rPr lang="en-US" sz="2800" dirty="0"/>
              <a:t> </a:t>
            </a:r>
            <a:r>
              <a:rPr lang="en-US" sz="2800" dirty="0" smtClean="0"/>
              <a:t>– 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 </a:t>
            </a:r>
            <a:r>
              <a:rPr lang="en-US" sz="2800" b="1" dirty="0" smtClean="0"/>
              <a:t>Crust</a:t>
            </a:r>
            <a:r>
              <a:rPr lang="en-US" sz="2800" dirty="0"/>
              <a:t> </a:t>
            </a:r>
            <a:r>
              <a:rPr lang="en-US" sz="2800" dirty="0" smtClean="0"/>
              <a:t>-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1270970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The Environment and Safety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71" y="1795844"/>
            <a:ext cx="11876373" cy="5735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6762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233968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The Formation and Structure of Earth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453952"/>
            <a:ext cx="4262760" cy="82327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915451" y="3018819"/>
            <a:ext cx="654444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10001"/>
                </a:solidFill>
                <a:latin typeface="Arial"/>
                <a:cs typeface="Arial"/>
              </a:rPr>
              <a:t>Earth’s layers.</a:t>
            </a:r>
            <a:r>
              <a:rPr lang="en-US" sz="3600" dirty="0">
                <a:solidFill>
                  <a:srgbClr val="010001"/>
                </a:solidFill>
                <a:latin typeface="Arial"/>
                <a:cs typeface="Arial"/>
              </a:rPr>
              <a:t> (a) Earth is composed </a:t>
            </a:r>
            <a:r>
              <a:rPr lang="en-US" sz="3600" dirty="0" smtClean="0">
                <a:solidFill>
                  <a:srgbClr val="010001"/>
                </a:solidFill>
                <a:latin typeface="Arial"/>
                <a:cs typeface="Arial"/>
              </a:rPr>
              <a:t>of __________   __________. </a:t>
            </a:r>
            <a:r>
              <a:rPr lang="en-US" sz="3600" dirty="0">
                <a:solidFill>
                  <a:srgbClr val="010001"/>
                </a:solidFill>
                <a:latin typeface="Arial"/>
                <a:cs typeface="Arial"/>
              </a:rPr>
              <a:t>(b) If we were to slice a wedge from Earth, it </a:t>
            </a:r>
            <a:r>
              <a:rPr lang="en-US" sz="3600" dirty="0" smtClean="0">
                <a:solidFill>
                  <a:srgbClr val="010001"/>
                </a:solidFill>
                <a:latin typeface="Arial"/>
                <a:cs typeface="Arial"/>
              </a:rPr>
              <a:t>would cover </a:t>
            </a:r>
            <a:r>
              <a:rPr lang="en-US" sz="3600" dirty="0">
                <a:solidFill>
                  <a:srgbClr val="010001"/>
                </a:solidFill>
                <a:latin typeface="Arial"/>
                <a:cs typeface="Arial"/>
              </a:rPr>
              <a:t>the width of the </a:t>
            </a:r>
            <a:r>
              <a:rPr lang="en-US" sz="3600" dirty="0" smtClean="0">
                <a:solidFill>
                  <a:srgbClr val="010001"/>
                </a:solidFill>
                <a:latin typeface="Arial"/>
                <a:cs typeface="Arial"/>
              </a:rPr>
              <a:t>__________ ___________.</a:t>
            </a:r>
            <a:endParaRPr lang="en-US" sz="3600" dirty="0">
              <a:solidFill>
                <a:srgbClr val="01000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842098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Hot Spots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2304010"/>
            <a:ext cx="10464800" cy="5840413"/>
          </a:xfrm>
        </p:spPr>
        <p:txBody>
          <a:bodyPr/>
          <a:lstStyle/>
          <a:p>
            <a:pPr lvl="0"/>
            <a:r>
              <a:rPr lang="en-US" dirty="0"/>
              <a:t>The high temperature of Earth's outer core and mantle is thought to be the </a:t>
            </a:r>
            <a:r>
              <a:rPr lang="en-US" dirty="0" smtClean="0"/>
              <a:t>result of____________________________________</a:t>
            </a:r>
            <a:endParaRPr lang="en-US" dirty="0"/>
          </a:p>
          <a:p>
            <a:pPr lvl="0"/>
            <a:r>
              <a:rPr lang="en-US" dirty="0"/>
              <a:t>The heat causes plumes of hot </a:t>
            </a:r>
            <a:r>
              <a:rPr lang="en-US" dirty="0" smtClean="0"/>
              <a:t>_________ </a:t>
            </a:r>
            <a:r>
              <a:rPr lang="en-US" dirty="0"/>
              <a:t>to well </a:t>
            </a:r>
            <a:r>
              <a:rPr lang="en-US" dirty="0" smtClean="0"/>
              <a:t>__________ </a:t>
            </a:r>
            <a:r>
              <a:rPr lang="en-US" dirty="0"/>
              <a:t>from the mantle and produce hot spots</a:t>
            </a:r>
            <a:r>
              <a:rPr lang="en-US" dirty="0" smtClean="0"/>
              <a:t>.</a:t>
            </a:r>
          </a:p>
          <a:p>
            <a:r>
              <a:rPr lang="en-US" b="1" dirty="0"/>
              <a:t>Hot </a:t>
            </a:r>
            <a:r>
              <a:rPr lang="en-US" b="1" dirty="0" smtClean="0"/>
              <a:t>spot –</a:t>
            </a:r>
          </a:p>
          <a:p>
            <a:pPr marL="0" indent="0">
              <a:buNone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362264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The theory of plate tectonics describes the movement of the lithosphere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Plate </a:t>
            </a:r>
            <a:r>
              <a:rPr lang="en-US" b="1" dirty="0" smtClean="0"/>
              <a:t>tectonics -</a:t>
            </a:r>
            <a:endParaRPr lang="en-US" dirty="0"/>
          </a:p>
          <a:p>
            <a:r>
              <a:rPr lang="en-US" b="1" dirty="0"/>
              <a:t>Tectonic </a:t>
            </a:r>
            <a:r>
              <a:rPr lang="en-US" b="1" dirty="0" smtClean="0"/>
              <a:t>cycle - </a:t>
            </a:r>
            <a:endParaRPr lang="en-US" dirty="0" smtClean="0"/>
          </a:p>
          <a:p>
            <a:pPr lvl="0"/>
            <a:r>
              <a:rPr lang="en-US" dirty="0"/>
              <a:t>The theory of </a:t>
            </a:r>
            <a:r>
              <a:rPr lang="en-US" dirty="0" smtClean="0"/>
              <a:t>_________ ___________ </a:t>
            </a:r>
            <a:r>
              <a:rPr lang="en-US" dirty="0"/>
              <a:t>is a unifying theory in geology and earth sciences because it relates to so many aspects of the earth sciences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32416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0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Plate Movement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00" y="1618389"/>
            <a:ext cx="8756187" cy="640696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34991" y="8233247"/>
            <a:ext cx="1221523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Tectonic plates.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Earth is covered with tectonic plates, most of which are in constant</a:t>
            </a:r>
          </a:p>
          <a:p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______.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The arrows indicate the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___________ ____ _________ ______________.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New lithosphere is added at spreading zones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and older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lithosphere is recycled into the mantle at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_________________ zones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662968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_BASIC FORMAT_STYLE._Green_BACKGROUNDppt">
  <a:themeElements>
    <a:clrScheme name="">
      <a:dk1>
        <a:srgbClr val="808080"/>
      </a:dk1>
      <a:lt1>
        <a:srgbClr val="FEFFFE"/>
      </a:lt1>
      <a:dk2>
        <a:srgbClr val="010001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9DAD9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over">
      <a:majorFont>
        <a:latin typeface="Lucida Grande"/>
        <a:ea typeface="ＭＳ Ｐゴシック"/>
        <a:cs typeface=""/>
      </a:majorFont>
      <a:minorFont>
        <a:latin typeface="Lucida Grande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/>
            </a:gs>
            <a:gs pos="100000">
              <a:srgbClr val="0B3280"/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FEFFFE"/>
            </a:solidFill>
            <a:effectLst/>
            <a:latin typeface="Lucida Grande" charset="0"/>
            <a:ea typeface="ＭＳ Ｐゴシック" charset="0"/>
            <a:sym typeface="Lucida Grande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/>
            </a:gs>
            <a:gs pos="100000">
              <a:srgbClr val="0B3280"/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FEFFFE"/>
            </a:solidFill>
            <a:effectLst/>
            <a:latin typeface="Lucida Grande" charset="0"/>
            <a:ea typeface="ＭＳ Ｐゴシック" charset="0"/>
            <a:sym typeface="Lucida Grande" charset="0"/>
          </a:defRPr>
        </a:defPPr>
      </a:lstStyle>
    </a:lnDef>
  </a:objectDefaults>
  <a:extraClrSchemeLst>
    <a:extraClrScheme>
      <a:clrScheme name="Cov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itle &amp; Bullets">
  <a:themeElements>
    <a:clrScheme name="">
      <a:dk1>
        <a:srgbClr val="808080"/>
      </a:dk1>
      <a:lt1>
        <a:srgbClr val="FEFFFE"/>
      </a:lt1>
      <a:dk2>
        <a:srgbClr val="010001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9DAD9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">
      <a:majorFont>
        <a:latin typeface="Lucida Grande"/>
        <a:ea typeface="ＭＳ Ｐゴシック"/>
        <a:cs typeface=""/>
      </a:majorFont>
      <a:minorFont>
        <a:latin typeface="Lucida Grande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/>
            </a:gs>
            <a:gs pos="100000">
              <a:srgbClr val="0B3280"/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FEFFFE"/>
            </a:solidFill>
            <a:effectLst/>
            <a:latin typeface="Lucida Grande" charset="0"/>
            <a:ea typeface="ＭＳ Ｐゴシック" charset="0"/>
            <a:sym typeface="Lucida Grande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/>
            </a:gs>
            <a:gs pos="100000">
              <a:srgbClr val="0B3280"/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FEFFFE"/>
            </a:solidFill>
            <a:effectLst/>
            <a:latin typeface="Lucida Grande" charset="0"/>
            <a:ea typeface="ＭＳ Ｐゴシック" charset="0"/>
            <a:sym typeface="Lucida Grande" charset="0"/>
          </a:defRPr>
        </a:defPPr>
      </a:lstStyle>
    </a:lnDef>
  </a:objectDefaults>
  <a:extraClrSchemeLst>
    <a:extraClrScheme>
      <a:clrScheme name="Title &amp; 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PPT_BASIC FORMAT_STYLE._Green_BACKGROUNDppt.thmx</Template>
  <TotalTime>1992</TotalTime>
  <Words>2121</Words>
  <Application>Microsoft Office PowerPoint</Application>
  <PresentationFormat>Custom</PresentationFormat>
  <Paragraphs>239</Paragraphs>
  <Slides>50</Slides>
  <Notes>43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50</vt:i4>
      </vt:variant>
    </vt:vector>
  </HeadingPairs>
  <TitlesOfParts>
    <vt:vector size="52" baseType="lpstr">
      <vt:lpstr>PPT_BASIC FORMAT_STYLE._Green_BACKGROUNDppt</vt:lpstr>
      <vt:lpstr>Title &amp; Bullets</vt:lpstr>
      <vt:lpstr>PowerPoint Presentation</vt:lpstr>
      <vt:lpstr>Module 24   Mineral Resources and Geology </vt:lpstr>
      <vt:lpstr>  The availability of Earth's resources was determined when the planet was formed </vt:lpstr>
      <vt:lpstr>The Formation and Structure of Earth </vt:lpstr>
      <vt:lpstr>The Formation and Structure of Earth </vt:lpstr>
      <vt:lpstr>The Formation and Structure of Earth </vt:lpstr>
      <vt:lpstr>Hot Spots</vt:lpstr>
      <vt:lpstr>The theory of plate tectonics describes the movement of the lithosphere </vt:lpstr>
      <vt:lpstr>Plate Movement </vt:lpstr>
      <vt:lpstr>Plate Movement </vt:lpstr>
      <vt:lpstr>  Consequences of Plate Movement </vt:lpstr>
      <vt:lpstr>Consequences of Plate Movement </vt:lpstr>
      <vt:lpstr>Types of Plate Contact </vt:lpstr>
      <vt:lpstr>Types of Plate Contact</vt:lpstr>
      <vt:lpstr>Types of Plate Contact </vt:lpstr>
      <vt:lpstr>Faults, Earthquakes, and Volcanoes </vt:lpstr>
      <vt:lpstr>Faults, Earthquakes, and Volcanoes </vt:lpstr>
      <vt:lpstr>The rock cycle recycles scarce minerals and elements </vt:lpstr>
      <vt:lpstr>The Rock Cycle </vt:lpstr>
      <vt:lpstr>The Rock Cycle </vt:lpstr>
      <vt:lpstr>Igneous Rocks </vt:lpstr>
      <vt:lpstr>Sedimentary Rock </vt:lpstr>
      <vt:lpstr>Metamorphic Rocks </vt:lpstr>
      <vt:lpstr>Module 25   Weathering and Soil Science </vt:lpstr>
      <vt:lpstr>The processes of weathering and erosion contribute to the recycling of the elements </vt:lpstr>
      <vt:lpstr>Weathering </vt:lpstr>
      <vt:lpstr>Weathering </vt:lpstr>
      <vt:lpstr>Erosion </vt:lpstr>
      <vt:lpstr>Soil links the rock cycle and the biosphere </vt:lpstr>
      <vt:lpstr>Soil links the rock cycle and the biosphere </vt:lpstr>
      <vt:lpstr>The Formation of Soil </vt:lpstr>
      <vt:lpstr>The Formation of Soil </vt:lpstr>
      <vt:lpstr>Soil Horizons </vt:lpstr>
      <vt:lpstr>Soil Horizons </vt:lpstr>
      <vt:lpstr>Soil Horizons </vt:lpstr>
      <vt:lpstr>Properties of Soil   </vt:lpstr>
      <vt:lpstr>Properties of Soil </vt:lpstr>
      <vt:lpstr>Properties of Soil </vt:lpstr>
      <vt:lpstr>Properties of Soil</vt:lpstr>
      <vt:lpstr>Properties of Soil </vt:lpstr>
      <vt:lpstr>Properties of Soil </vt:lpstr>
      <vt:lpstr>Properties of Soil</vt:lpstr>
      <vt:lpstr>The distribution of minerals on Earth has social and environmental consequences </vt:lpstr>
      <vt:lpstr>Abundance of Ores and Metals </vt:lpstr>
      <vt:lpstr>Abundance of Ores and Metals </vt:lpstr>
      <vt:lpstr>Abundance of Ores and Metals </vt:lpstr>
      <vt:lpstr>Mining Techniques   </vt:lpstr>
      <vt:lpstr>Surface Mining Techniques </vt:lpstr>
      <vt:lpstr>Subsurface Mining Techniques </vt:lpstr>
      <vt:lpstr>The Environment and Safety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Leah Kohn</dc:creator>
  <cp:lastModifiedBy>test</cp:lastModifiedBy>
  <cp:revision>23</cp:revision>
  <cp:lastPrinted>2016-01-05T18:41:43Z</cp:lastPrinted>
  <dcterms:created xsi:type="dcterms:W3CDTF">2015-05-10T22:58:06Z</dcterms:created>
  <dcterms:modified xsi:type="dcterms:W3CDTF">2016-01-05T18:42:22Z</dcterms:modified>
</cp:coreProperties>
</file>